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08" r:id="rId3"/>
    <p:sldMasterId id="2147483726" r:id="rId4"/>
    <p:sldMasterId id="2147483745" r:id="rId5"/>
  </p:sldMasterIdLst>
  <p:notesMasterIdLst>
    <p:notesMasterId r:id="rId21"/>
  </p:notesMasterIdLst>
  <p:handoutMasterIdLst>
    <p:handoutMasterId r:id="rId22"/>
  </p:handoutMasterIdLst>
  <p:sldIdLst>
    <p:sldId id="256" r:id="rId6"/>
    <p:sldId id="300" r:id="rId7"/>
    <p:sldId id="302" r:id="rId8"/>
    <p:sldId id="277" r:id="rId9"/>
    <p:sldId id="278" r:id="rId10"/>
    <p:sldId id="319" r:id="rId11"/>
    <p:sldId id="308" r:id="rId12"/>
    <p:sldId id="314" r:id="rId13"/>
    <p:sldId id="318" r:id="rId14"/>
    <p:sldId id="317" r:id="rId15"/>
    <p:sldId id="316" r:id="rId16"/>
    <p:sldId id="298" r:id="rId17"/>
    <p:sldId id="315" r:id="rId18"/>
    <p:sldId id="301" r:id="rId19"/>
    <p:sldId id="320" r:id="rId20"/>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9C60"/>
    <a:srgbClr val="D8232A"/>
    <a:srgbClr val="333333"/>
    <a:srgbClr val="F4BABD"/>
    <a:srgbClr val="FCEAEB"/>
    <a:srgbClr val="B0B4B8"/>
    <a:srgbClr val="C6C9CC"/>
    <a:srgbClr val="73C764"/>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59" d="100"/>
          <a:sy n="59" d="100"/>
        </p:scale>
        <p:origin x="1194"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760015D-1F07-4A78-9352-2DBFC5F6748F}" type="datetimeFigureOut">
              <a:rPr lang="fr-FR" smtClean="0"/>
              <a:t>01/12/2022</a:t>
            </a:fld>
            <a:endParaRPr lang="fr-FR"/>
          </a:p>
        </p:txBody>
      </p:sp>
      <p:sp>
        <p:nvSpPr>
          <p:cNvPr id="4" name="Espace réservé du pied de page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B36A7846-1969-4A72-874B-B0FB67D644FF}" type="slidenum">
              <a:rPr lang="fr-FR" smtClean="0"/>
              <a:t>‹N°›</a:t>
            </a:fld>
            <a:endParaRPr lang="fr-FR"/>
          </a:p>
        </p:txBody>
      </p:sp>
    </p:spTree>
    <p:extLst>
      <p:ext uri="{BB962C8B-B14F-4D97-AF65-F5344CB8AC3E}">
        <p14:creationId xmlns:p14="http://schemas.microsoft.com/office/powerpoint/2010/main" val="2812644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72B59D77-8BCD-4171-A53E-0F692A2223A3}" type="datetimeFigureOut">
              <a:rPr lang="fr-FR" smtClean="0"/>
              <a:t>01/12/2022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8F05864E-585B-4AFC-9FB2-B72203790387}" type="slidenum">
              <a:rPr lang="fr-FR" smtClean="0"/>
              <a:t>‹N°›</a:t>
            </a:fld>
            <a:endParaRPr lang="fr-FR"/>
          </a:p>
        </p:txBody>
      </p:sp>
    </p:spTree>
    <p:extLst>
      <p:ext uri="{BB962C8B-B14F-4D97-AF65-F5344CB8AC3E}">
        <p14:creationId xmlns:p14="http://schemas.microsoft.com/office/powerpoint/2010/main" val="13932851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rotWithShape="1">
          <a:blip r:embed="rId2">
            <a:extLst>
              <a:ext uri="{28A0092B-C50C-407E-A947-70E740481C1C}">
                <a14:useLocalDpi xmlns:a14="http://schemas.microsoft.com/office/drawing/2010/main" val="0"/>
              </a:ext>
            </a:extLst>
          </a:blip>
          <a:srcRect b="3747"/>
          <a:stretch/>
        </p:blipFill>
        <p:spPr>
          <a:xfrm>
            <a:off x="2322286" y="0"/>
            <a:ext cx="10682514" cy="6865257"/>
          </a:xfrm>
          <a:prstGeom prst="rect">
            <a:avLst/>
          </a:prstGeom>
        </p:spPr>
      </p:pic>
      <p:sp>
        <p:nvSpPr>
          <p:cNvPr id="12" name="Shape 143"/>
          <p:cNvSpPr/>
          <p:nvPr userDrawn="1"/>
        </p:nvSpPr>
        <p:spPr>
          <a:xfrm>
            <a:off x="0" y="3265714"/>
            <a:ext cx="13004800" cy="3592287"/>
          </a:xfrm>
          <a:custGeom>
            <a:avLst/>
            <a:gdLst/>
            <a:ahLst/>
            <a:cxnLst>
              <a:cxn ang="0">
                <a:pos x="wd2" y="hd2"/>
              </a:cxn>
              <a:cxn ang="5400000">
                <a:pos x="wd2" y="hd2"/>
              </a:cxn>
              <a:cxn ang="10800000">
                <a:pos x="wd2" y="hd2"/>
              </a:cxn>
              <a:cxn ang="16200000">
                <a:pos x="wd2" y="hd2"/>
              </a:cxn>
            </a:cxnLst>
            <a:rect l="0" t="0" r="r" b="b"/>
            <a:pathLst>
              <a:path w="21600" h="21600" extrusionOk="0">
                <a:moveTo>
                  <a:pt x="21570" y="0"/>
                </a:moveTo>
                <a:lnTo>
                  <a:pt x="70" y="16099"/>
                </a:lnTo>
                <a:lnTo>
                  <a:pt x="0" y="21600"/>
                </a:lnTo>
                <a:lnTo>
                  <a:pt x="21600" y="21600"/>
                </a:lnTo>
                <a:lnTo>
                  <a:pt x="21570" y="0"/>
                </a:lnTo>
                <a:close/>
              </a:path>
            </a:pathLst>
          </a:custGeom>
          <a:solidFill>
            <a:srgbClr val="FFFFFF"/>
          </a:solidFill>
          <a:ln w="12700">
            <a:solidFill>
              <a:schemeClr val="bg1"/>
            </a:solidFill>
            <a:miter lim="400000"/>
          </a:ln>
        </p:spPr>
        <p:txBody>
          <a:bodyPr lIns="50800" tIns="50800" rIns="50800" bIns="50800" anchor="ctr"/>
          <a:lstStyle/>
          <a:p>
            <a:pPr>
              <a:defRPr sz="2400"/>
            </a:pPr>
            <a:endParaRPr/>
          </a:p>
        </p:txBody>
      </p:sp>
      <p:sp>
        <p:nvSpPr>
          <p:cNvPr id="13" name="Shape 145"/>
          <p:cNvSpPr/>
          <p:nvPr userDrawn="1"/>
        </p:nvSpPr>
        <p:spPr>
          <a:xfrm>
            <a:off x="0" y="-5507"/>
            <a:ext cx="13004800" cy="6863507"/>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solidFill>
              <a:srgbClr val="D8232A"/>
            </a:solidFill>
            <a:miter lim="400000"/>
          </a:ln>
          <a:effectLst/>
        </p:spPr>
        <p:txBody>
          <a:bodyPr lIns="50800" tIns="50800" rIns="50800" bIns="50800" anchor="ctr"/>
          <a:lstStyle/>
          <a:p>
            <a:pPr>
              <a:defRPr sz="2400">
                <a:solidFill>
                  <a:srgbClr val="FFFFFF"/>
                </a:solidFill>
              </a:defRPr>
            </a:pPr>
            <a:endParaRPr/>
          </a:p>
        </p:txBody>
      </p:sp>
    </p:spTree>
    <p:extLst>
      <p:ext uri="{BB962C8B-B14F-4D97-AF65-F5344CB8AC3E}">
        <p14:creationId xmlns:p14="http://schemas.microsoft.com/office/powerpoint/2010/main" val="28530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283167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908645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b="3747"/>
          <a:stretch/>
        </p:blipFill>
        <p:spPr>
          <a:xfrm>
            <a:off x="2322286" y="0"/>
            <a:ext cx="10682514" cy="6865257"/>
          </a:xfrm>
          <a:prstGeom prst="rect">
            <a:avLst/>
          </a:prstGeom>
        </p:spPr>
      </p:pic>
      <p:sp>
        <p:nvSpPr>
          <p:cNvPr id="8" name="Shape 143"/>
          <p:cNvSpPr/>
          <p:nvPr userDrawn="1"/>
        </p:nvSpPr>
        <p:spPr>
          <a:xfrm>
            <a:off x="0" y="3265714"/>
            <a:ext cx="13004800" cy="3592287"/>
          </a:xfrm>
          <a:custGeom>
            <a:avLst/>
            <a:gdLst/>
            <a:ahLst/>
            <a:cxnLst>
              <a:cxn ang="0">
                <a:pos x="wd2" y="hd2"/>
              </a:cxn>
              <a:cxn ang="5400000">
                <a:pos x="wd2" y="hd2"/>
              </a:cxn>
              <a:cxn ang="10800000">
                <a:pos x="wd2" y="hd2"/>
              </a:cxn>
              <a:cxn ang="16200000">
                <a:pos x="wd2" y="hd2"/>
              </a:cxn>
            </a:cxnLst>
            <a:rect l="0" t="0" r="r" b="b"/>
            <a:pathLst>
              <a:path w="21600" h="21600" extrusionOk="0">
                <a:moveTo>
                  <a:pt x="21570" y="0"/>
                </a:moveTo>
                <a:lnTo>
                  <a:pt x="70" y="16099"/>
                </a:lnTo>
                <a:lnTo>
                  <a:pt x="0" y="21600"/>
                </a:lnTo>
                <a:lnTo>
                  <a:pt x="21600" y="21600"/>
                </a:lnTo>
                <a:lnTo>
                  <a:pt x="21570" y="0"/>
                </a:lnTo>
                <a:close/>
              </a:path>
            </a:pathLst>
          </a:custGeom>
          <a:solidFill>
            <a:srgbClr val="FFFFFF"/>
          </a:solidFill>
          <a:ln w="12700">
            <a:solidFill>
              <a:schemeClr val="bg1"/>
            </a:solidFill>
            <a:miter lim="400000"/>
          </a:ln>
        </p:spPr>
        <p:txBody>
          <a:bodyPr lIns="50800" tIns="50800" rIns="50800" bIns="50800" anchor="ctr"/>
          <a:lstStyle/>
          <a:p>
            <a:pPr>
              <a:defRPr sz="2400"/>
            </a:pPr>
            <a:endParaRPr sz="2400">
              <a:solidFill>
                <a:prstClr val="black"/>
              </a:solidFill>
            </a:endParaRPr>
          </a:p>
        </p:txBody>
      </p:sp>
      <p:sp>
        <p:nvSpPr>
          <p:cNvPr id="9" name="Shape 145"/>
          <p:cNvSpPr/>
          <p:nvPr userDrawn="1"/>
        </p:nvSpPr>
        <p:spPr>
          <a:xfrm>
            <a:off x="0" y="-5507"/>
            <a:ext cx="13004800" cy="6863507"/>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solidFill>
              <a:srgbClr val="D8232A"/>
            </a:solidFill>
            <a:miter lim="400000"/>
          </a:ln>
          <a:effectLst/>
        </p:spPr>
        <p:txBody>
          <a:bodyPr lIns="50800" tIns="50800" rIns="50800" bIns="50800" anchor="ctr"/>
          <a:lstStyle/>
          <a:p>
            <a:pPr>
              <a:defRPr sz="2400">
                <a:solidFill>
                  <a:srgbClr val="FFFFFF"/>
                </a:solidFill>
              </a:defRPr>
            </a:pPr>
            <a:endParaRPr sz="2400">
              <a:solidFill>
                <a:srgbClr val="FFFFFF"/>
              </a:solidFill>
            </a:endParaRPr>
          </a:p>
        </p:txBody>
      </p:sp>
    </p:spTree>
    <p:extLst>
      <p:ext uri="{BB962C8B-B14F-4D97-AF65-F5344CB8AC3E}">
        <p14:creationId xmlns:p14="http://schemas.microsoft.com/office/powerpoint/2010/main" val="360718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6"/>
          <p:cNvSpPr>
            <a:spLocks noGrp="1"/>
          </p:cNvSpPr>
          <p:nvPr>
            <p:ph type="title"/>
          </p:nvPr>
        </p:nvSpPr>
        <p:spPr>
          <a:xfrm>
            <a:off x="642218" y="365126"/>
            <a:ext cx="10711582" cy="690982"/>
          </a:xfrm>
        </p:spPr>
        <p:txBody>
          <a:bodyPr lIns="0">
            <a:normAutofit/>
          </a:bodyPr>
          <a:lstStyle>
            <a:lvl1pPr>
              <a:defRPr sz="2800" b="1">
                <a:solidFill>
                  <a:srgbClr val="D8232A"/>
                </a:solidFill>
                <a:latin typeface="+mj-lt"/>
              </a:defRPr>
            </a:lvl1pPr>
          </a:lstStyle>
          <a:p>
            <a:r>
              <a:rPr lang="fr-FR" dirty="0"/>
              <a:t>Modifiez le style du titre</a:t>
            </a:r>
          </a:p>
        </p:txBody>
      </p:sp>
      <p:cxnSp>
        <p:nvCxnSpPr>
          <p:cNvPr id="8" name="Connecteur droit 7"/>
          <p:cNvCxnSpPr/>
          <p:nvPr userDrawn="1"/>
        </p:nvCxnSpPr>
        <p:spPr>
          <a:xfrm>
            <a:off x="642218" y="1056107"/>
            <a:ext cx="633005" cy="0"/>
          </a:xfrm>
          <a:prstGeom prst="line">
            <a:avLst/>
          </a:prstGeom>
          <a:ln>
            <a:solidFill>
              <a:srgbClr val="DCDEE0"/>
            </a:solidFill>
          </a:ln>
        </p:spPr>
        <p:style>
          <a:lnRef idx="1">
            <a:schemeClr val="accent1"/>
          </a:lnRef>
          <a:fillRef idx="0">
            <a:schemeClr val="accent1"/>
          </a:fillRef>
          <a:effectRef idx="0">
            <a:schemeClr val="accent1"/>
          </a:effectRef>
          <a:fontRef idx="minor">
            <a:schemeClr val="tx1"/>
          </a:fontRef>
        </p:style>
      </p:cxnSp>
      <p:sp>
        <p:nvSpPr>
          <p:cNvPr id="11" name="Triangle rectangle 10"/>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Espace réservé du numéro de diapositive 14"/>
          <p:cNvSpPr>
            <a:spLocks noGrp="1"/>
          </p:cNvSpPr>
          <p:nvPr>
            <p:ph type="sldNum" sz="quarter" idx="12"/>
          </p:nvPr>
        </p:nvSpPr>
        <p:spPr/>
        <p:txBody>
          <a:bodyPr/>
          <a:lstStyle>
            <a:lvl1pPr>
              <a:defRPr b="0">
                <a:solidFill>
                  <a:srgbClr val="D8232A"/>
                </a:solidFill>
                <a:latin typeface="+mj-lt"/>
              </a:defRPr>
            </a:lvl1pPr>
          </a:lstStyle>
          <a:p>
            <a:fld id="{308A6B53-617A-44FD-81CB-96073F6FAEA5}" type="slidenum">
              <a:rPr lang="fr-FR" smtClean="0"/>
              <a:pPr/>
              <a:t>‹N°›</a:t>
            </a:fld>
            <a:endParaRPr lang="fr-FR"/>
          </a:p>
        </p:txBody>
      </p:sp>
    </p:spTree>
    <p:extLst>
      <p:ext uri="{BB962C8B-B14F-4D97-AF65-F5344CB8AC3E}">
        <p14:creationId xmlns:p14="http://schemas.microsoft.com/office/powerpoint/2010/main" val="394100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3124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65877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0357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0447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78378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3288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3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0031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31351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0836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83994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56961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11751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91069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34530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47769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36361"/>
          </a:xfrm>
        </p:spPr>
        <p:txBody>
          <a:bodyPr lIns="0">
            <a:normAutofit/>
          </a:bodyPr>
          <a:lstStyle>
            <a:lvl1pPr>
              <a:defRPr sz="2800"/>
            </a:lvl1pPr>
          </a:lstStyle>
          <a:p>
            <a:r>
              <a:rPr lang="fr-FR"/>
              <a:t>Cliquez et modifiez le titre</a:t>
            </a:r>
          </a:p>
        </p:txBody>
      </p:sp>
      <p:sp>
        <p:nvSpPr>
          <p:cNvPr id="3" name="Espace réservé du contenu 2"/>
          <p:cNvSpPr>
            <a:spLocks noGrp="1"/>
          </p:cNvSpPr>
          <p:nvPr>
            <p:ph idx="1"/>
          </p:nvPr>
        </p:nvSpPr>
        <p:spPr>
          <a:xfrm>
            <a:off x="838200" y="1204686"/>
            <a:ext cx="10515600" cy="49722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03BCCE-FB34-C24E-A968-07737AFD9175}" type="slidenum">
              <a:rPr lang="fr-FR" smtClean="0"/>
              <a:t>‹N°›</a:t>
            </a:fld>
            <a:endParaRPr lang="fr-FR"/>
          </a:p>
        </p:txBody>
      </p:sp>
    </p:spTree>
    <p:extLst>
      <p:ext uri="{BB962C8B-B14F-4D97-AF65-F5344CB8AC3E}">
        <p14:creationId xmlns:p14="http://schemas.microsoft.com/office/powerpoint/2010/main" val="291831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1698861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b="3747"/>
          <a:stretch/>
        </p:blipFill>
        <p:spPr>
          <a:xfrm>
            <a:off x="2322286" y="0"/>
            <a:ext cx="10682514" cy="6865257"/>
          </a:xfrm>
          <a:prstGeom prst="rect">
            <a:avLst/>
          </a:prstGeom>
        </p:spPr>
      </p:pic>
      <p:sp>
        <p:nvSpPr>
          <p:cNvPr id="8" name="Shape 143"/>
          <p:cNvSpPr/>
          <p:nvPr userDrawn="1"/>
        </p:nvSpPr>
        <p:spPr>
          <a:xfrm>
            <a:off x="0" y="3265714"/>
            <a:ext cx="13004800" cy="3592287"/>
          </a:xfrm>
          <a:custGeom>
            <a:avLst/>
            <a:gdLst/>
            <a:ahLst/>
            <a:cxnLst>
              <a:cxn ang="0">
                <a:pos x="wd2" y="hd2"/>
              </a:cxn>
              <a:cxn ang="5400000">
                <a:pos x="wd2" y="hd2"/>
              </a:cxn>
              <a:cxn ang="10800000">
                <a:pos x="wd2" y="hd2"/>
              </a:cxn>
              <a:cxn ang="16200000">
                <a:pos x="wd2" y="hd2"/>
              </a:cxn>
            </a:cxnLst>
            <a:rect l="0" t="0" r="r" b="b"/>
            <a:pathLst>
              <a:path w="21600" h="21600" extrusionOk="0">
                <a:moveTo>
                  <a:pt x="21570" y="0"/>
                </a:moveTo>
                <a:lnTo>
                  <a:pt x="70" y="16099"/>
                </a:lnTo>
                <a:lnTo>
                  <a:pt x="0" y="21600"/>
                </a:lnTo>
                <a:lnTo>
                  <a:pt x="21600" y="21600"/>
                </a:lnTo>
                <a:lnTo>
                  <a:pt x="21570" y="0"/>
                </a:lnTo>
                <a:close/>
              </a:path>
            </a:pathLst>
          </a:custGeom>
          <a:solidFill>
            <a:srgbClr val="FFFFFF"/>
          </a:solidFill>
          <a:ln w="12700">
            <a:solidFill>
              <a:schemeClr val="bg1"/>
            </a:solidFill>
            <a:miter lim="400000"/>
          </a:ln>
        </p:spPr>
        <p:txBody>
          <a:bodyPr lIns="50800" tIns="50800" rIns="50800" bIns="50800" anchor="ctr"/>
          <a:lstStyle/>
          <a:p>
            <a:pPr>
              <a:defRPr sz="2400"/>
            </a:pPr>
            <a:endParaRPr sz="2400">
              <a:solidFill>
                <a:prstClr val="black"/>
              </a:solidFill>
            </a:endParaRPr>
          </a:p>
        </p:txBody>
      </p:sp>
      <p:sp>
        <p:nvSpPr>
          <p:cNvPr id="9" name="Shape 145"/>
          <p:cNvSpPr/>
          <p:nvPr userDrawn="1"/>
        </p:nvSpPr>
        <p:spPr>
          <a:xfrm>
            <a:off x="0" y="-5507"/>
            <a:ext cx="13004800" cy="6863507"/>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solidFill>
              <a:srgbClr val="D8232A"/>
            </a:solidFill>
            <a:miter lim="400000"/>
          </a:ln>
          <a:effectLst/>
        </p:spPr>
        <p:txBody>
          <a:bodyPr lIns="50800" tIns="50800" rIns="50800" bIns="50800" anchor="ctr"/>
          <a:lstStyle/>
          <a:p>
            <a:pPr>
              <a:defRPr sz="2400">
                <a:solidFill>
                  <a:srgbClr val="FFFFFF"/>
                </a:solidFill>
              </a:defRPr>
            </a:pPr>
            <a:endParaRPr sz="2400">
              <a:solidFill>
                <a:srgbClr val="FFFFFF"/>
              </a:solidFill>
            </a:endParaRPr>
          </a:p>
        </p:txBody>
      </p:sp>
    </p:spTree>
    <p:extLst>
      <p:ext uri="{BB962C8B-B14F-4D97-AF65-F5344CB8AC3E}">
        <p14:creationId xmlns:p14="http://schemas.microsoft.com/office/powerpoint/2010/main" val="2568058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6"/>
          <p:cNvSpPr>
            <a:spLocks noGrp="1"/>
          </p:cNvSpPr>
          <p:nvPr>
            <p:ph type="title"/>
          </p:nvPr>
        </p:nvSpPr>
        <p:spPr>
          <a:xfrm>
            <a:off x="642218" y="365126"/>
            <a:ext cx="10711582" cy="690982"/>
          </a:xfrm>
        </p:spPr>
        <p:txBody>
          <a:bodyPr lIns="0">
            <a:normAutofit/>
          </a:bodyPr>
          <a:lstStyle>
            <a:lvl1pPr>
              <a:defRPr sz="2800" b="1">
                <a:solidFill>
                  <a:srgbClr val="D8232A"/>
                </a:solidFill>
                <a:latin typeface="+mj-lt"/>
              </a:defRPr>
            </a:lvl1pPr>
          </a:lstStyle>
          <a:p>
            <a:r>
              <a:rPr lang="fr-FR" dirty="0"/>
              <a:t>Modifiez le style du titre</a:t>
            </a:r>
          </a:p>
        </p:txBody>
      </p:sp>
      <p:cxnSp>
        <p:nvCxnSpPr>
          <p:cNvPr id="8" name="Connecteur droit 7"/>
          <p:cNvCxnSpPr/>
          <p:nvPr userDrawn="1"/>
        </p:nvCxnSpPr>
        <p:spPr>
          <a:xfrm>
            <a:off x="642218" y="1056107"/>
            <a:ext cx="633005" cy="0"/>
          </a:xfrm>
          <a:prstGeom prst="line">
            <a:avLst/>
          </a:prstGeom>
          <a:ln>
            <a:solidFill>
              <a:srgbClr val="DCDEE0"/>
            </a:solidFill>
          </a:ln>
        </p:spPr>
        <p:style>
          <a:lnRef idx="1">
            <a:schemeClr val="accent1"/>
          </a:lnRef>
          <a:fillRef idx="0">
            <a:schemeClr val="accent1"/>
          </a:fillRef>
          <a:effectRef idx="0">
            <a:schemeClr val="accent1"/>
          </a:effectRef>
          <a:fontRef idx="minor">
            <a:schemeClr val="tx1"/>
          </a:fontRef>
        </p:style>
      </p:cxnSp>
      <p:sp>
        <p:nvSpPr>
          <p:cNvPr id="11" name="Triangle rectangle 10"/>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Espace réservé du numéro de diapositive 14"/>
          <p:cNvSpPr>
            <a:spLocks noGrp="1"/>
          </p:cNvSpPr>
          <p:nvPr>
            <p:ph type="sldNum" sz="quarter" idx="12"/>
          </p:nvPr>
        </p:nvSpPr>
        <p:spPr/>
        <p:txBody>
          <a:bodyPr/>
          <a:lstStyle>
            <a:lvl1pPr>
              <a:defRPr b="0">
                <a:solidFill>
                  <a:srgbClr val="D8232A"/>
                </a:solidFill>
                <a:latin typeface="+mj-lt"/>
              </a:defRPr>
            </a:lvl1pPr>
          </a:lstStyle>
          <a:p>
            <a:fld id="{308A6B53-617A-44FD-81CB-96073F6FAEA5}" type="slidenum">
              <a:rPr lang="fr-FR" smtClean="0"/>
              <a:pPr/>
              <a:t>‹N°›</a:t>
            </a:fld>
            <a:endParaRPr lang="fr-FR"/>
          </a:p>
        </p:txBody>
      </p:sp>
    </p:spTree>
    <p:extLst>
      <p:ext uri="{BB962C8B-B14F-4D97-AF65-F5344CB8AC3E}">
        <p14:creationId xmlns:p14="http://schemas.microsoft.com/office/powerpoint/2010/main" val="2929476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65944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42227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74514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653314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67021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12849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26218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9832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2550910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92169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5533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79822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750239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8388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83208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22640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b="3747"/>
          <a:stretch/>
        </p:blipFill>
        <p:spPr>
          <a:xfrm>
            <a:off x="2322286" y="0"/>
            <a:ext cx="10682514" cy="6865257"/>
          </a:xfrm>
          <a:prstGeom prst="rect">
            <a:avLst/>
          </a:prstGeom>
        </p:spPr>
      </p:pic>
      <p:sp>
        <p:nvSpPr>
          <p:cNvPr id="8" name="Shape 143"/>
          <p:cNvSpPr/>
          <p:nvPr userDrawn="1"/>
        </p:nvSpPr>
        <p:spPr>
          <a:xfrm>
            <a:off x="0" y="3265714"/>
            <a:ext cx="13004800" cy="3592287"/>
          </a:xfrm>
          <a:custGeom>
            <a:avLst/>
            <a:gdLst/>
            <a:ahLst/>
            <a:cxnLst>
              <a:cxn ang="0">
                <a:pos x="wd2" y="hd2"/>
              </a:cxn>
              <a:cxn ang="5400000">
                <a:pos x="wd2" y="hd2"/>
              </a:cxn>
              <a:cxn ang="10800000">
                <a:pos x="wd2" y="hd2"/>
              </a:cxn>
              <a:cxn ang="16200000">
                <a:pos x="wd2" y="hd2"/>
              </a:cxn>
            </a:cxnLst>
            <a:rect l="0" t="0" r="r" b="b"/>
            <a:pathLst>
              <a:path w="21600" h="21600" extrusionOk="0">
                <a:moveTo>
                  <a:pt x="21570" y="0"/>
                </a:moveTo>
                <a:lnTo>
                  <a:pt x="70" y="16099"/>
                </a:lnTo>
                <a:lnTo>
                  <a:pt x="0" y="21600"/>
                </a:lnTo>
                <a:lnTo>
                  <a:pt x="21600" y="21600"/>
                </a:lnTo>
                <a:lnTo>
                  <a:pt x="21570" y="0"/>
                </a:lnTo>
                <a:close/>
              </a:path>
            </a:pathLst>
          </a:custGeom>
          <a:solidFill>
            <a:srgbClr val="FFFFFF"/>
          </a:solidFill>
          <a:ln w="12700">
            <a:solidFill>
              <a:schemeClr val="bg1"/>
            </a:solidFill>
            <a:miter lim="400000"/>
          </a:ln>
        </p:spPr>
        <p:txBody>
          <a:bodyPr lIns="50800" tIns="50800" rIns="50800" bIns="50800" anchor="ctr"/>
          <a:lstStyle/>
          <a:p>
            <a:pPr>
              <a:defRPr sz="2400"/>
            </a:pPr>
            <a:endParaRPr sz="2400">
              <a:solidFill>
                <a:prstClr val="black"/>
              </a:solidFill>
            </a:endParaRPr>
          </a:p>
        </p:txBody>
      </p:sp>
      <p:sp>
        <p:nvSpPr>
          <p:cNvPr id="9" name="Shape 145"/>
          <p:cNvSpPr/>
          <p:nvPr userDrawn="1"/>
        </p:nvSpPr>
        <p:spPr>
          <a:xfrm>
            <a:off x="0" y="-5507"/>
            <a:ext cx="13004800" cy="6863507"/>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solidFill>
              <a:srgbClr val="D8232A"/>
            </a:solidFill>
            <a:miter lim="400000"/>
          </a:ln>
          <a:effectLst/>
        </p:spPr>
        <p:txBody>
          <a:bodyPr lIns="50800" tIns="50800" rIns="50800" bIns="50800" anchor="ctr"/>
          <a:lstStyle/>
          <a:p>
            <a:pPr>
              <a:defRPr sz="2400">
                <a:solidFill>
                  <a:srgbClr val="FFFFFF"/>
                </a:solidFill>
              </a:defRPr>
            </a:pPr>
            <a:endParaRPr sz="2400">
              <a:solidFill>
                <a:srgbClr val="FFFFFF"/>
              </a:solidFill>
            </a:endParaRPr>
          </a:p>
        </p:txBody>
      </p:sp>
    </p:spTree>
    <p:extLst>
      <p:ext uri="{BB962C8B-B14F-4D97-AF65-F5344CB8AC3E}">
        <p14:creationId xmlns:p14="http://schemas.microsoft.com/office/powerpoint/2010/main" val="2400067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6"/>
          <p:cNvSpPr>
            <a:spLocks noGrp="1"/>
          </p:cNvSpPr>
          <p:nvPr>
            <p:ph type="title"/>
          </p:nvPr>
        </p:nvSpPr>
        <p:spPr>
          <a:xfrm>
            <a:off x="642218" y="365126"/>
            <a:ext cx="10711582" cy="690982"/>
          </a:xfrm>
        </p:spPr>
        <p:txBody>
          <a:bodyPr lIns="0">
            <a:normAutofit/>
          </a:bodyPr>
          <a:lstStyle>
            <a:lvl1pPr>
              <a:defRPr sz="2800" b="1">
                <a:solidFill>
                  <a:srgbClr val="D8232A"/>
                </a:solidFill>
                <a:latin typeface="+mj-lt"/>
              </a:defRPr>
            </a:lvl1pPr>
          </a:lstStyle>
          <a:p>
            <a:r>
              <a:rPr lang="fr-FR" dirty="0"/>
              <a:t>Modifiez le style du titre</a:t>
            </a:r>
          </a:p>
        </p:txBody>
      </p:sp>
      <p:cxnSp>
        <p:nvCxnSpPr>
          <p:cNvPr id="8" name="Connecteur droit 7"/>
          <p:cNvCxnSpPr/>
          <p:nvPr userDrawn="1"/>
        </p:nvCxnSpPr>
        <p:spPr>
          <a:xfrm>
            <a:off x="642218" y="1056107"/>
            <a:ext cx="633005" cy="0"/>
          </a:xfrm>
          <a:prstGeom prst="line">
            <a:avLst/>
          </a:prstGeom>
          <a:ln>
            <a:solidFill>
              <a:srgbClr val="DCDEE0"/>
            </a:solidFill>
          </a:ln>
        </p:spPr>
        <p:style>
          <a:lnRef idx="1">
            <a:schemeClr val="accent1"/>
          </a:lnRef>
          <a:fillRef idx="0">
            <a:schemeClr val="accent1"/>
          </a:fillRef>
          <a:effectRef idx="0">
            <a:schemeClr val="accent1"/>
          </a:effectRef>
          <a:fontRef idx="minor">
            <a:schemeClr val="tx1"/>
          </a:fontRef>
        </p:style>
      </p:cxnSp>
      <p:sp>
        <p:nvSpPr>
          <p:cNvPr id="11" name="Triangle rectangle 10"/>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Espace réservé du numéro de diapositive 14"/>
          <p:cNvSpPr>
            <a:spLocks noGrp="1"/>
          </p:cNvSpPr>
          <p:nvPr>
            <p:ph type="sldNum" sz="quarter" idx="12"/>
          </p:nvPr>
        </p:nvSpPr>
        <p:spPr/>
        <p:txBody>
          <a:bodyPr/>
          <a:lstStyle>
            <a:lvl1pPr>
              <a:defRPr b="0">
                <a:solidFill>
                  <a:srgbClr val="D8232A"/>
                </a:solidFill>
                <a:latin typeface="+mj-lt"/>
              </a:defRPr>
            </a:lvl1pPr>
          </a:lstStyle>
          <a:p>
            <a:fld id="{308A6B53-617A-44FD-81CB-96073F6FAEA5}" type="slidenum">
              <a:rPr lang="fr-FR" smtClean="0"/>
              <a:pPr/>
              <a:t>‹N°›</a:t>
            </a:fld>
            <a:endParaRPr lang="fr-FR"/>
          </a:p>
        </p:txBody>
      </p:sp>
    </p:spTree>
    <p:extLst>
      <p:ext uri="{BB962C8B-B14F-4D97-AF65-F5344CB8AC3E}">
        <p14:creationId xmlns:p14="http://schemas.microsoft.com/office/powerpoint/2010/main" val="3615809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2646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1451972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702430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00911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538173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94388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82860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1436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711092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216277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48160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888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2988843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005426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59113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25721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445315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b="3747"/>
          <a:stretch/>
        </p:blipFill>
        <p:spPr>
          <a:xfrm>
            <a:off x="2322286" y="0"/>
            <a:ext cx="10682514" cy="6865257"/>
          </a:xfrm>
          <a:prstGeom prst="rect">
            <a:avLst/>
          </a:prstGeom>
        </p:spPr>
      </p:pic>
      <p:sp>
        <p:nvSpPr>
          <p:cNvPr id="8" name="Shape 143"/>
          <p:cNvSpPr/>
          <p:nvPr userDrawn="1"/>
        </p:nvSpPr>
        <p:spPr>
          <a:xfrm>
            <a:off x="0" y="3265714"/>
            <a:ext cx="13004800" cy="3592287"/>
          </a:xfrm>
          <a:custGeom>
            <a:avLst/>
            <a:gdLst/>
            <a:ahLst/>
            <a:cxnLst>
              <a:cxn ang="0">
                <a:pos x="wd2" y="hd2"/>
              </a:cxn>
              <a:cxn ang="5400000">
                <a:pos x="wd2" y="hd2"/>
              </a:cxn>
              <a:cxn ang="10800000">
                <a:pos x="wd2" y="hd2"/>
              </a:cxn>
              <a:cxn ang="16200000">
                <a:pos x="wd2" y="hd2"/>
              </a:cxn>
            </a:cxnLst>
            <a:rect l="0" t="0" r="r" b="b"/>
            <a:pathLst>
              <a:path w="21600" h="21600" extrusionOk="0">
                <a:moveTo>
                  <a:pt x="21570" y="0"/>
                </a:moveTo>
                <a:lnTo>
                  <a:pt x="70" y="16099"/>
                </a:lnTo>
                <a:lnTo>
                  <a:pt x="0" y="21600"/>
                </a:lnTo>
                <a:lnTo>
                  <a:pt x="21600" y="21600"/>
                </a:lnTo>
                <a:lnTo>
                  <a:pt x="21570" y="0"/>
                </a:lnTo>
                <a:close/>
              </a:path>
            </a:pathLst>
          </a:custGeom>
          <a:solidFill>
            <a:srgbClr val="FFFFFF"/>
          </a:solidFill>
          <a:ln w="12700">
            <a:solidFill>
              <a:schemeClr val="bg1"/>
            </a:solidFill>
            <a:miter lim="400000"/>
          </a:ln>
        </p:spPr>
        <p:txBody>
          <a:bodyPr lIns="50800" tIns="50800" rIns="50800" bIns="50800" anchor="ctr"/>
          <a:lstStyle/>
          <a:p>
            <a:pPr>
              <a:defRPr sz="2400"/>
            </a:pPr>
            <a:endParaRPr sz="2400">
              <a:solidFill>
                <a:prstClr val="black"/>
              </a:solidFill>
            </a:endParaRPr>
          </a:p>
        </p:txBody>
      </p:sp>
      <p:sp>
        <p:nvSpPr>
          <p:cNvPr id="9" name="Shape 145"/>
          <p:cNvSpPr/>
          <p:nvPr userDrawn="1"/>
        </p:nvSpPr>
        <p:spPr>
          <a:xfrm>
            <a:off x="0" y="-5507"/>
            <a:ext cx="13004800" cy="6863507"/>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solidFill>
              <a:srgbClr val="D8232A"/>
            </a:solidFill>
            <a:miter lim="400000"/>
          </a:ln>
          <a:effectLst/>
        </p:spPr>
        <p:txBody>
          <a:bodyPr lIns="50800" tIns="50800" rIns="50800" bIns="50800" anchor="ctr"/>
          <a:lstStyle/>
          <a:p>
            <a:pPr>
              <a:defRPr sz="2400">
                <a:solidFill>
                  <a:srgbClr val="FFFFFF"/>
                </a:solidFill>
              </a:defRPr>
            </a:pPr>
            <a:endParaRPr sz="2400">
              <a:solidFill>
                <a:srgbClr val="FFFFFF"/>
              </a:solidFill>
            </a:endParaRPr>
          </a:p>
        </p:txBody>
      </p:sp>
    </p:spTree>
    <p:extLst>
      <p:ext uri="{BB962C8B-B14F-4D97-AF65-F5344CB8AC3E}">
        <p14:creationId xmlns:p14="http://schemas.microsoft.com/office/powerpoint/2010/main" val="2149029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6"/>
          <p:cNvSpPr>
            <a:spLocks noGrp="1"/>
          </p:cNvSpPr>
          <p:nvPr>
            <p:ph type="title"/>
          </p:nvPr>
        </p:nvSpPr>
        <p:spPr>
          <a:xfrm>
            <a:off x="642218" y="365126"/>
            <a:ext cx="10711582" cy="690982"/>
          </a:xfrm>
        </p:spPr>
        <p:txBody>
          <a:bodyPr lIns="0">
            <a:normAutofit/>
          </a:bodyPr>
          <a:lstStyle>
            <a:lvl1pPr>
              <a:defRPr sz="2800" b="1">
                <a:solidFill>
                  <a:srgbClr val="D8232A"/>
                </a:solidFill>
                <a:latin typeface="+mj-lt"/>
              </a:defRPr>
            </a:lvl1pPr>
          </a:lstStyle>
          <a:p>
            <a:r>
              <a:rPr lang="fr-FR" dirty="0"/>
              <a:t>Modifiez le style du titre</a:t>
            </a:r>
          </a:p>
        </p:txBody>
      </p:sp>
      <p:cxnSp>
        <p:nvCxnSpPr>
          <p:cNvPr id="8" name="Connecteur droit 7"/>
          <p:cNvCxnSpPr/>
          <p:nvPr userDrawn="1"/>
        </p:nvCxnSpPr>
        <p:spPr>
          <a:xfrm>
            <a:off x="642218" y="1056107"/>
            <a:ext cx="633005" cy="0"/>
          </a:xfrm>
          <a:prstGeom prst="line">
            <a:avLst/>
          </a:prstGeom>
          <a:ln>
            <a:solidFill>
              <a:srgbClr val="DCDEE0"/>
            </a:solidFill>
          </a:ln>
        </p:spPr>
        <p:style>
          <a:lnRef idx="1">
            <a:schemeClr val="accent1"/>
          </a:lnRef>
          <a:fillRef idx="0">
            <a:schemeClr val="accent1"/>
          </a:fillRef>
          <a:effectRef idx="0">
            <a:schemeClr val="accent1"/>
          </a:effectRef>
          <a:fontRef idx="minor">
            <a:schemeClr val="tx1"/>
          </a:fontRef>
        </p:style>
      </p:cxnSp>
      <p:sp>
        <p:nvSpPr>
          <p:cNvPr id="11" name="Triangle rectangle 10"/>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Espace réservé du numéro de diapositive 14"/>
          <p:cNvSpPr>
            <a:spLocks noGrp="1"/>
          </p:cNvSpPr>
          <p:nvPr>
            <p:ph type="sldNum" sz="quarter" idx="12"/>
          </p:nvPr>
        </p:nvSpPr>
        <p:spPr/>
        <p:txBody>
          <a:bodyPr/>
          <a:lstStyle>
            <a:lvl1pPr>
              <a:defRPr b="0">
                <a:solidFill>
                  <a:srgbClr val="D8232A"/>
                </a:solidFill>
                <a:latin typeface="+mj-lt"/>
              </a:defRPr>
            </a:lvl1pPr>
          </a:lstStyle>
          <a:p>
            <a:fld id="{308A6B53-617A-44FD-81CB-96073F6FAEA5}" type="slidenum">
              <a:rPr lang="fr-FR" smtClean="0"/>
              <a:pPr/>
              <a:t>‹N°›</a:t>
            </a:fld>
            <a:endParaRPr lang="fr-FR"/>
          </a:p>
        </p:txBody>
      </p:sp>
    </p:spTree>
    <p:extLst>
      <p:ext uri="{BB962C8B-B14F-4D97-AF65-F5344CB8AC3E}">
        <p14:creationId xmlns:p14="http://schemas.microsoft.com/office/powerpoint/2010/main" val="13329581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397735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119596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903833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9903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41860462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040944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28047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116278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676395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21252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217881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14723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669027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2636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387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41730610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741414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2346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265503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theme" Target="../theme/theme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0C8CF-DB8A-4537-B0A8-0D77373BA7D8}" type="slidenum">
              <a:rPr lang="fr-FR" smtClean="0"/>
              <a:t>‹N°›</a:t>
            </a:fld>
            <a:endParaRPr lang="fr-FR"/>
          </a:p>
        </p:txBody>
      </p:sp>
    </p:spTree>
    <p:extLst>
      <p:ext uri="{BB962C8B-B14F-4D97-AF65-F5344CB8AC3E}">
        <p14:creationId xmlns:p14="http://schemas.microsoft.com/office/powerpoint/2010/main" val="633151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3138440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65"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172832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418187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0301070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ajcn395.u-paris10.fr/" TargetMode="Externa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violences.sexistes.sexuelles%40liste.parisnanterre.fr" TargetMode="External"/><Relationship Id="rId1" Type="http://schemas.openxmlformats.org/officeDocument/2006/relationships/slideLayout" Target="../slideLayouts/slideLayout8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hyperlink" Target="http://scd.parisnanterre.fr/" TargetMode="Externa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6"/>
          <p:cNvSpPr/>
          <p:nvPr/>
        </p:nvSpPr>
        <p:spPr>
          <a:xfrm>
            <a:off x="799384" y="2486231"/>
            <a:ext cx="5759948" cy="176458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4900">
                <a:solidFill>
                  <a:srgbClr val="FFFFFF"/>
                </a:solidFill>
                <a:latin typeface="Averta"/>
                <a:ea typeface="Averta"/>
                <a:cs typeface="Averta"/>
                <a:sym typeface="Averta"/>
              </a:defRPr>
            </a:pPr>
            <a:r>
              <a:rPr lang="fr-FR" sz="5400" b="1" dirty="0">
                <a:latin typeface="+mj-lt"/>
                <a:ea typeface="Arial" charset="0"/>
                <a:cs typeface="Arial" charset="0"/>
              </a:rPr>
              <a:t>ECOLE DOCTORALE </a:t>
            </a:r>
          </a:p>
          <a:p>
            <a:pPr>
              <a:defRPr sz="4900">
                <a:solidFill>
                  <a:srgbClr val="FFFFFF"/>
                </a:solidFill>
                <a:latin typeface="Averta"/>
                <a:ea typeface="Averta"/>
                <a:cs typeface="Averta"/>
                <a:sym typeface="Averta"/>
              </a:defRPr>
            </a:pPr>
            <a:r>
              <a:rPr lang="fr-FR" sz="5400" b="1" dirty="0">
                <a:latin typeface="+mj-lt"/>
                <a:ea typeface="Arial" charset="0"/>
                <a:cs typeface="Arial" charset="0"/>
              </a:rPr>
              <a:t>395</a:t>
            </a:r>
          </a:p>
        </p:txBody>
      </p:sp>
      <p:sp>
        <p:nvSpPr>
          <p:cNvPr id="5" name="ZoneTexte 4"/>
          <p:cNvSpPr txBox="1"/>
          <p:nvPr/>
        </p:nvSpPr>
        <p:spPr>
          <a:xfrm>
            <a:off x="799384" y="4401152"/>
            <a:ext cx="593297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just" defTabSz="584200" rtl="0" fontAlgn="auto" latinLnBrk="0" hangingPunct="0">
              <a:lnSpc>
                <a:spcPct val="100000"/>
              </a:lnSpc>
              <a:spcBef>
                <a:spcPts val="0"/>
              </a:spcBef>
              <a:spcAft>
                <a:spcPts val="0"/>
              </a:spcAft>
              <a:buClr>
                <a:schemeClr val="bg1"/>
              </a:buClr>
              <a:buSzTx/>
              <a:buFont typeface="Webdings" panose="05030102010509060703" pitchFamily="18" charset="2"/>
              <a:buChar char="4"/>
              <a:tabLst/>
            </a:pPr>
            <a:r>
              <a:rPr kumimoji="0" lang="fr-FR" sz="2400" u="none" strike="noStrike" cap="none" spc="0" normalizeH="0" baseline="0" dirty="0">
                <a:ln>
                  <a:noFill/>
                </a:ln>
                <a:solidFill>
                  <a:schemeClr val="bg1"/>
                </a:solidFill>
                <a:effectLst/>
                <a:uFillTx/>
                <a:sym typeface="Helvetica Light"/>
              </a:rPr>
              <a:t>Dans le collège</a:t>
            </a:r>
            <a:r>
              <a:rPr kumimoji="0" lang="fr-FR" sz="2400" u="none" strike="noStrike" cap="none" spc="0" normalizeH="0" dirty="0">
                <a:ln>
                  <a:noFill/>
                </a:ln>
                <a:solidFill>
                  <a:schemeClr val="bg1"/>
                </a:solidFill>
                <a:effectLst/>
                <a:uFillTx/>
                <a:sym typeface="Helvetica Light"/>
              </a:rPr>
              <a:t> des ED à l’UPN</a:t>
            </a:r>
          </a:p>
          <a:p>
            <a:pPr marL="457200" marR="0" indent="-457200" algn="just" defTabSz="584200" rtl="0" fontAlgn="auto" latinLnBrk="0" hangingPunct="0">
              <a:lnSpc>
                <a:spcPct val="100000"/>
              </a:lnSpc>
              <a:spcBef>
                <a:spcPts val="0"/>
              </a:spcBef>
              <a:spcAft>
                <a:spcPts val="0"/>
              </a:spcAft>
              <a:buClr>
                <a:schemeClr val="bg1"/>
              </a:buClr>
              <a:buSzTx/>
              <a:buFont typeface="Webdings" panose="05030102010509060703" pitchFamily="18" charset="2"/>
              <a:buChar char="4"/>
              <a:tabLst/>
            </a:pPr>
            <a:r>
              <a:rPr lang="fr-FR" sz="2400" baseline="0" dirty="0">
                <a:solidFill>
                  <a:schemeClr val="bg1"/>
                </a:solidFill>
              </a:rPr>
              <a:t>Dans la COMUE Paris Lumières</a:t>
            </a:r>
            <a:endParaRPr kumimoji="0" lang="en-US" sz="2400" u="none" strike="noStrike" cap="none" spc="0" normalizeH="0" baseline="0" dirty="0">
              <a:ln>
                <a:noFill/>
              </a:ln>
              <a:solidFill>
                <a:schemeClr val="bg1"/>
              </a:solidFill>
              <a:effectLst/>
              <a:uFillTx/>
              <a:sym typeface="Helvetica Light"/>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356" y="5496487"/>
            <a:ext cx="3052201" cy="652983"/>
          </a:xfrm>
          <a:prstGeom prst="rect">
            <a:avLst/>
          </a:prstGeom>
        </p:spPr>
      </p:pic>
      <p:cxnSp>
        <p:nvCxnSpPr>
          <p:cNvPr id="8" name="Connecteur droit 7"/>
          <p:cNvCxnSpPr/>
          <p:nvPr/>
        </p:nvCxnSpPr>
        <p:spPr>
          <a:xfrm>
            <a:off x="799384" y="4209143"/>
            <a:ext cx="24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70356" y="6478868"/>
            <a:ext cx="2399824" cy="307777"/>
          </a:xfrm>
          <a:prstGeom prst="rect">
            <a:avLst/>
          </a:prstGeom>
        </p:spPr>
        <p:txBody>
          <a:bodyPr wrap="none">
            <a:spAutoFit/>
          </a:bodyPr>
          <a:lstStyle/>
          <a:p>
            <a:r>
              <a:rPr lang="fr-FR" altLang="fr-FR" sz="1400" dirty="0">
                <a:solidFill>
                  <a:schemeClr val="bg1"/>
                </a:solidFill>
              </a:rPr>
              <a:t>https://ed-etc.parisnanterre.fr</a:t>
            </a:r>
          </a:p>
        </p:txBody>
      </p:sp>
    </p:spTree>
    <p:extLst>
      <p:ext uri="{BB962C8B-B14F-4D97-AF65-F5344CB8AC3E}">
        <p14:creationId xmlns:p14="http://schemas.microsoft.com/office/powerpoint/2010/main" val="591898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entagone 24"/>
          <p:cNvSpPr/>
          <p:nvPr/>
        </p:nvSpPr>
        <p:spPr>
          <a:xfrm>
            <a:off x="571925" y="208110"/>
            <a:ext cx="3311534" cy="378000"/>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PARCOURS DOCTORAL</a:t>
            </a:r>
            <a:endParaRPr lang="en-US" sz="2400" dirty="0">
              <a:solidFill>
                <a:prstClr val="white"/>
              </a:solidFill>
            </a:endParaRPr>
          </a:p>
        </p:txBody>
      </p:sp>
      <p:cxnSp>
        <p:nvCxnSpPr>
          <p:cNvPr id="6" name="Connecteur droit 5"/>
          <p:cNvCxnSpPr/>
          <p:nvPr/>
        </p:nvCxnSpPr>
        <p:spPr>
          <a:xfrm>
            <a:off x="704070" y="837743"/>
            <a:ext cx="633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oupe 3"/>
          <p:cNvGrpSpPr/>
          <p:nvPr/>
        </p:nvGrpSpPr>
        <p:grpSpPr>
          <a:xfrm>
            <a:off x="1161254" y="742668"/>
            <a:ext cx="3990643" cy="4713424"/>
            <a:chOff x="1280928" y="802854"/>
            <a:chExt cx="3643952" cy="4156015"/>
          </a:xfrm>
        </p:grpSpPr>
        <p:sp>
          <p:nvSpPr>
            <p:cNvPr id="3" name="Rectangle 2"/>
            <p:cNvSpPr/>
            <p:nvPr/>
          </p:nvSpPr>
          <p:spPr>
            <a:xfrm>
              <a:off x="1968904" y="1218443"/>
              <a:ext cx="2268000" cy="360000"/>
            </a:xfrm>
            <a:prstGeom prst="rect">
              <a:avLst/>
            </a:prstGeom>
            <a:solidFill>
              <a:srgbClr val="73C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1</a:t>
              </a:r>
              <a:r>
                <a:rPr lang="fr-FR" sz="2000" b="1" baseline="30000" dirty="0"/>
                <a:t>ère</a:t>
              </a:r>
              <a:r>
                <a:rPr lang="fr-FR" sz="2000" b="1" dirty="0"/>
                <a:t> ANNEE</a:t>
              </a:r>
              <a:endParaRPr lang="en-US" sz="2000" b="1" dirty="0"/>
            </a:p>
          </p:txBody>
        </p:sp>
        <p:sp>
          <p:nvSpPr>
            <p:cNvPr id="12" name="Triangle isocèle 11"/>
            <p:cNvSpPr/>
            <p:nvPr/>
          </p:nvSpPr>
          <p:spPr>
            <a:xfrm rot="5400000">
              <a:off x="2933225" y="2710790"/>
              <a:ext cx="451653" cy="27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isocèle 14"/>
            <p:cNvSpPr/>
            <p:nvPr/>
          </p:nvSpPr>
          <p:spPr>
            <a:xfrm rot="5400000">
              <a:off x="2933225" y="3397687"/>
              <a:ext cx="451653" cy="27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08454" y="4605546"/>
              <a:ext cx="2388900" cy="353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4</a:t>
              </a:r>
              <a:r>
                <a:rPr lang="fr-FR" sz="2000" b="1" baseline="30000" dirty="0"/>
                <a:t>e</a:t>
              </a:r>
              <a:r>
                <a:rPr lang="fr-FR" sz="2000" b="1" dirty="0"/>
                <a:t> ANNÉE</a:t>
              </a:r>
              <a:endParaRPr lang="en-US" sz="2000" b="1" dirty="0"/>
            </a:p>
          </p:txBody>
        </p:sp>
        <p:sp>
          <p:nvSpPr>
            <p:cNvPr id="28" name="Rectangle 27"/>
            <p:cNvSpPr/>
            <p:nvPr/>
          </p:nvSpPr>
          <p:spPr>
            <a:xfrm>
              <a:off x="1903783" y="2881659"/>
              <a:ext cx="2313940" cy="346955"/>
            </a:xfrm>
            <a:prstGeom prst="rect">
              <a:avLst/>
            </a:prstGeom>
            <a:solidFill>
              <a:srgbClr val="73C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3</a:t>
              </a:r>
              <a:r>
                <a:rPr lang="fr-FR" sz="2000" b="1" baseline="30000" dirty="0"/>
                <a:t>e</a:t>
              </a:r>
              <a:r>
                <a:rPr lang="fr-FR" sz="2000" b="1" dirty="0"/>
                <a:t> ANNEE</a:t>
              </a:r>
              <a:endParaRPr lang="en-US" sz="2000" b="1" dirty="0"/>
            </a:p>
          </p:txBody>
        </p:sp>
        <p:sp>
          <p:nvSpPr>
            <p:cNvPr id="2" name="ZoneTexte 1"/>
            <p:cNvSpPr txBox="1"/>
            <p:nvPr/>
          </p:nvSpPr>
          <p:spPr>
            <a:xfrm>
              <a:off x="1719051" y="2705336"/>
              <a:ext cx="184731" cy="369332"/>
            </a:xfrm>
            <a:prstGeom prst="rect">
              <a:avLst/>
            </a:prstGeom>
            <a:noFill/>
          </p:spPr>
          <p:txBody>
            <a:bodyPr wrap="none" rtlCol="0">
              <a:spAutoFit/>
            </a:bodyPr>
            <a:lstStyle/>
            <a:p>
              <a:endParaRPr lang="fr-FR" dirty="0"/>
            </a:p>
          </p:txBody>
        </p:sp>
        <p:sp>
          <p:nvSpPr>
            <p:cNvPr id="5" name="ZoneTexte 4"/>
            <p:cNvSpPr txBox="1"/>
            <p:nvPr/>
          </p:nvSpPr>
          <p:spPr>
            <a:xfrm>
              <a:off x="1392591" y="3354829"/>
              <a:ext cx="3381286" cy="814137"/>
            </a:xfrm>
            <a:prstGeom prst="rect">
              <a:avLst/>
            </a:prstGeom>
            <a:noFill/>
          </p:spPr>
          <p:txBody>
            <a:bodyPr wrap="square" rtlCol="0">
              <a:spAutoFit/>
            </a:bodyPr>
            <a:lstStyle/>
            <a:p>
              <a:pPr algn="ctr"/>
              <a:r>
                <a:rPr lang="fr-FR" dirty="0"/>
                <a:t>Avec demande de dérogation</a:t>
              </a:r>
            </a:p>
            <a:p>
              <a:pPr algn="ctr"/>
              <a:r>
                <a:rPr lang="fr-FR" dirty="0"/>
                <a:t>Après avis du comité de suivi</a:t>
              </a:r>
            </a:p>
            <a:p>
              <a:pPr algn="ctr"/>
              <a:r>
                <a:rPr lang="fr-FR" dirty="0"/>
                <a:t>Après validation des ECTS</a:t>
              </a:r>
            </a:p>
          </p:txBody>
        </p:sp>
        <p:sp>
          <p:nvSpPr>
            <p:cNvPr id="11" name="Flèche vers le bas 10"/>
            <p:cNvSpPr/>
            <p:nvPr/>
          </p:nvSpPr>
          <p:spPr>
            <a:xfrm>
              <a:off x="2856636" y="4168967"/>
              <a:ext cx="360000" cy="349964"/>
            </a:xfrm>
            <a:prstGeom prst="downArrow">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280928" y="802854"/>
              <a:ext cx="3643952" cy="369332"/>
            </a:xfrm>
            <a:prstGeom prst="rect">
              <a:avLst/>
            </a:prstGeom>
            <a:noFill/>
          </p:spPr>
          <p:txBody>
            <a:bodyPr wrap="square" rtlCol="0">
              <a:spAutoFit/>
            </a:bodyPr>
            <a:lstStyle/>
            <a:p>
              <a:pPr algn="ctr"/>
              <a:r>
                <a:rPr lang="fr-FR" b="1" dirty="0"/>
                <a:t>Thèse préparée à temps plein</a:t>
              </a:r>
            </a:p>
          </p:txBody>
        </p:sp>
      </p:grpSp>
      <p:grpSp>
        <p:nvGrpSpPr>
          <p:cNvPr id="7" name="Groupe 6"/>
          <p:cNvGrpSpPr/>
          <p:nvPr/>
        </p:nvGrpSpPr>
        <p:grpSpPr>
          <a:xfrm>
            <a:off x="7367811" y="812720"/>
            <a:ext cx="3643952" cy="4521280"/>
            <a:chOff x="7369379" y="826281"/>
            <a:chExt cx="3643952" cy="4359761"/>
          </a:xfrm>
        </p:grpSpPr>
        <p:sp>
          <p:nvSpPr>
            <p:cNvPr id="78" name="Rectangle 77"/>
            <p:cNvSpPr/>
            <p:nvPr/>
          </p:nvSpPr>
          <p:spPr>
            <a:xfrm>
              <a:off x="7912830" y="1231150"/>
              <a:ext cx="2545169" cy="341706"/>
            </a:xfrm>
            <a:prstGeom prst="rect">
              <a:avLst/>
            </a:prstGeom>
            <a:solidFill>
              <a:srgbClr val="73C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1</a:t>
              </a:r>
              <a:r>
                <a:rPr lang="fr-FR" sz="2000" b="1" baseline="30000" dirty="0"/>
                <a:t>ère</a:t>
              </a:r>
              <a:r>
                <a:rPr lang="fr-FR" sz="2000" b="1" dirty="0"/>
                <a:t> ANNEE</a:t>
              </a:r>
              <a:endParaRPr lang="en-US" sz="2000" b="1" dirty="0"/>
            </a:p>
          </p:txBody>
        </p:sp>
        <p:sp>
          <p:nvSpPr>
            <p:cNvPr id="79" name="Triangle isocèle 78"/>
            <p:cNvSpPr/>
            <p:nvPr/>
          </p:nvSpPr>
          <p:spPr>
            <a:xfrm rot="5400000">
              <a:off x="8965529" y="2710790"/>
              <a:ext cx="451653" cy="27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iangle isocèle 79"/>
            <p:cNvSpPr/>
            <p:nvPr/>
          </p:nvSpPr>
          <p:spPr>
            <a:xfrm rot="5400000">
              <a:off x="8965529" y="3362262"/>
              <a:ext cx="451653" cy="27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974524" y="4826042"/>
              <a:ext cx="2268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7</a:t>
              </a:r>
              <a:r>
                <a:rPr lang="fr-FR" sz="2000" b="1" baseline="30000" dirty="0"/>
                <a:t>e</a:t>
              </a:r>
              <a:r>
                <a:rPr lang="fr-FR" sz="2000" b="1" dirty="0"/>
                <a:t> ANNÉE</a:t>
              </a:r>
              <a:endParaRPr lang="en-US" sz="2000" b="1" dirty="0"/>
            </a:p>
          </p:txBody>
        </p:sp>
        <p:sp>
          <p:nvSpPr>
            <p:cNvPr id="83" name="Rectangle 82"/>
            <p:cNvSpPr/>
            <p:nvPr/>
          </p:nvSpPr>
          <p:spPr>
            <a:xfrm>
              <a:off x="7912830" y="3225658"/>
              <a:ext cx="2478847" cy="431776"/>
            </a:xfrm>
            <a:prstGeom prst="rect">
              <a:avLst/>
            </a:prstGeom>
            <a:solidFill>
              <a:srgbClr val="73C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3</a:t>
              </a:r>
              <a:r>
                <a:rPr lang="fr-FR" sz="2000" b="1" baseline="30000" dirty="0"/>
                <a:t>e</a:t>
              </a:r>
              <a:r>
                <a:rPr lang="fr-FR" sz="2000" b="1" dirty="0"/>
                <a:t> /4</a:t>
              </a:r>
              <a:r>
                <a:rPr lang="fr-FR" sz="2000" b="1" baseline="30000" dirty="0"/>
                <a:t>e</a:t>
              </a:r>
              <a:r>
                <a:rPr lang="fr-FR" sz="2000" b="1" dirty="0"/>
                <a:t> /5</a:t>
              </a:r>
              <a:r>
                <a:rPr lang="fr-FR" sz="2000" b="1" baseline="30000" dirty="0"/>
                <a:t>e</a:t>
              </a:r>
              <a:r>
                <a:rPr lang="fr-FR" sz="2000" b="1" dirty="0"/>
                <a:t> /6</a:t>
              </a:r>
              <a:r>
                <a:rPr lang="fr-FR" sz="2000" b="1" baseline="30000" dirty="0"/>
                <a:t>e</a:t>
              </a:r>
              <a:r>
                <a:rPr lang="fr-FR" sz="2000" b="1" dirty="0"/>
                <a:t> ANNEE</a:t>
              </a:r>
              <a:endParaRPr lang="en-US" sz="2000" b="1" dirty="0"/>
            </a:p>
          </p:txBody>
        </p:sp>
        <p:sp>
          <p:nvSpPr>
            <p:cNvPr id="86" name="ZoneTexte 85"/>
            <p:cNvSpPr txBox="1"/>
            <p:nvPr/>
          </p:nvSpPr>
          <p:spPr>
            <a:xfrm>
              <a:off x="7686419" y="3643174"/>
              <a:ext cx="2957209" cy="623241"/>
            </a:xfrm>
            <a:prstGeom prst="rect">
              <a:avLst/>
            </a:prstGeom>
            <a:noFill/>
          </p:spPr>
          <p:txBody>
            <a:bodyPr wrap="square" rtlCol="0">
              <a:spAutoFit/>
            </a:bodyPr>
            <a:lstStyle/>
            <a:p>
              <a:pPr algn="ctr"/>
              <a:r>
                <a:rPr lang="fr-FR" dirty="0"/>
                <a:t>Avec demande de dérogation</a:t>
              </a:r>
            </a:p>
            <a:p>
              <a:pPr algn="ctr"/>
              <a:r>
                <a:rPr lang="fr-FR" dirty="0"/>
                <a:t>Après avis du comité de suivi</a:t>
              </a:r>
            </a:p>
          </p:txBody>
        </p:sp>
        <p:sp>
          <p:nvSpPr>
            <p:cNvPr id="87" name="Flèche vers le bas 86"/>
            <p:cNvSpPr/>
            <p:nvPr/>
          </p:nvSpPr>
          <p:spPr>
            <a:xfrm>
              <a:off x="9010572" y="4221897"/>
              <a:ext cx="360000" cy="386704"/>
            </a:xfrm>
            <a:prstGeom prst="downArrow">
              <a:avLst>
                <a:gd name="adj1" fmla="val 50000"/>
                <a:gd name="adj2" fmla="val 50000"/>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ZoneTexte 91"/>
            <p:cNvSpPr txBox="1"/>
            <p:nvPr/>
          </p:nvSpPr>
          <p:spPr>
            <a:xfrm>
              <a:off x="7369379" y="826281"/>
              <a:ext cx="3643952" cy="369332"/>
            </a:xfrm>
            <a:prstGeom prst="rect">
              <a:avLst/>
            </a:prstGeom>
            <a:noFill/>
          </p:spPr>
          <p:txBody>
            <a:bodyPr wrap="square" rtlCol="0">
              <a:spAutoFit/>
            </a:bodyPr>
            <a:lstStyle/>
            <a:p>
              <a:pPr algn="ctr"/>
              <a:r>
                <a:rPr lang="fr-FR" b="1" dirty="0"/>
                <a:t>Thèse préparée à temps partiel</a:t>
              </a:r>
            </a:p>
          </p:txBody>
        </p:sp>
      </p:grpSp>
      <p:grpSp>
        <p:nvGrpSpPr>
          <p:cNvPr id="8" name="Groupe 7"/>
          <p:cNvGrpSpPr/>
          <p:nvPr/>
        </p:nvGrpSpPr>
        <p:grpSpPr>
          <a:xfrm>
            <a:off x="4280739" y="5590574"/>
            <a:ext cx="3630523" cy="1018928"/>
            <a:chOff x="4280739" y="5821479"/>
            <a:chExt cx="3630523" cy="809334"/>
          </a:xfrm>
        </p:grpSpPr>
        <p:sp>
          <p:nvSpPr>
            <p:cNvPr id="89" name="ZoneTexte 88"/>
            <p:cNvSpPr txBox="1"/>
            <p:nvPr/>
          </p:nvSpPr>
          <p:spPr>
            <a:xfrm>
              <a:off x="4280739" y="6313006"/>
              <a:ext cx="3630523" cy="317807"/>
            </a:xfrm>
            <a:prstGeom prst="rect">
              <a:avLst/>
            </a:prstGeom>
            <a:noFill/>
          </p:spPr>
          <p:txBody>
            <a:bodyPr wrap="square" rtlCol="0">
              <a:spAutoFit/>
            </a:bodyPr>
            <a:lstStyle/>
            <a:p>
              <a:pPr algn="ctr"/>
              <a:r>
                <a:rPr lang="fr-FR" sz="2000" b="1" dirty="0">
                  <a:solidFill>
                    <a:srgbClr val="D8232A"/>
                  </a:solidFill>
                </a:rPr>
                <a:t>PAS D’INSCRIPTION AU-DELÀ</a:t>
              </a:r>
              <a:endParaRPr lang="en-US" sz="2000" b="1" dirty="0">
                <a:solidFill>
                  <a:srgbClr val="D8232A"/>
                </a:solidFill>
              </a:endParaRPr>
            </a:p>
          </p:txBody>
        </p:sp>
        <p:pic>
          <p:nvPicPr>
            <p:cNvPr id="14" name="Image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13945" y="5821479"/>
              <a:ext cx="405832" cy="358557"/>
            </a:xfrm>
            <a:prstGeom prst="rect">
              <a:avLst/>
            </a:prstGeom>
          </p:spPr>
        </p:pic>
      </p:grpSp>
      <p:sp>
        <p:nvSpPr>
          <p:cNvPr id="33" name="Flèche vers le bas 32">
            <a:extLst>
              <a:ext uri="{FF2B5EF4-FFF2-40B4-BE49-F238E27FC236}">
                <a16:creationId xmlns:a16="http://schemas.microsoft.com/office/drawing/2014/main" id="{D05B7160-C064-114B-9EB1-772592744840}"/>
              </a:ext>
            </a:extLst>
          </p:cNvPr>
          <p:cNvSpPr/>
          <p:nvPr/>
        </p:nvSpPr>
        <p:spPr>
          <a:xfrm>
            <a:off x="2858064" y="2607178"/>
            <a:ext cx="360000" cy="349964"/>
          </a:xfrm>
          <a:prstGeom prst="downArrow">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EA2A0522-045D-FF47-BCE7-17762282692F}"/>
              </a:ext>
            </a:extLst>
          </p:cNvPr>
          <p:cNvSpPr txBox="1"/>
          <p:nvPr/>
        </p:nvSpPr>
        <p:spPr>
          <a:xfrm>
            <a:off x="1731523" y="2178926"/>
            <a:ext cx="2908571" cy="646331"/>
          </a:xfrm>
          <a:prstGeom prst="rect">
            <a:avLst/>
          </a:prstGeom>
          <a:noFill/>
        </p:spPr>
        <p:txBody>
          <a:bodyPr wrap="square" rtlCol="0">
            <a:spAutoFit/>
          </a:bodyPr>
          <a:lstStyle/>
          <a:p>
            <a:r>
              <a:rPr lang="fr-FR" dirty="0"/>
              <a:t>Après avis du comité de suivi</a:t>
            </a:r>
          </a:p>
          <a:p>
            <a:endParaRPr lang="fr-FR" dirty="0"/>
          </a:p>
        </p:txBody>
      </p:sp>
      <p:sp>
        <p:nvSpPr>
          <p:cNvPr id="37" name="Flèche vers le bas 36">
            <a:extLst>
              <a:ext uri="{FF2B5EF4-FFF2-40B4-BE49-F238E27FC236}">
                <a16:creationId xmlns:a16="http://schemas.microsoft.com/office/drawing/2014/main" id="{CBD24901-E1C0-5644-9357-5170DFD4050E}"/>
              </a:ext>
            </a:extLst>
          </p:cNvPr>
          <p:cNvSpPr/>
          <p:nvPr/>
        </p:nvSpPr>
        <p:spPr>
          <a:xfrm>
            <a:off x="9023450" y="2753574"/>
            <a:ext cx="320791" cy="321917"/>
          </a:xfrm>
          <a:prstGeom prst="downArrow">
            <a:avLst>
              <a:gd name="adj1" fmla="val 82152"/>
              <a:gd name="adj2" fmla="val 50000"/>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59A7E2DC-DC39-FB4D-B4F0-DA86D3530D69}"/>
              </a:ext>
            </a:extLst>
          </p:cNvPr>
          <p:cNvSpPr txBox="1"/>
          <p:nvPr/>
        </p:nvSpPr>
        <p:spPr>
          <a:xfrm rot="10800000" flipV="1">
            <a:off x="7772399" y="2063031"/>
            <a:ext cx="4507148" cy="923330"/>
          </a:xfrm>
          <a:prstGeom prst="rect">
            <a:avLst/>
          </a:prstGeom>
          <a:noFill/>
        </p:spPr>
        <p:txBody>
          <a:bodyPr wrap="square" rtlCol="0">
            <a:spAutoFit/>
          </a:bodyPr>
          <a:lstStyle/>
          <a:p>
            <a:r>
              <a:rPr lang="fr-FR" dirty="0"/>
              <a:t>Après avis du comité de suivi</a:t>
            </a:r>
          </a:p>
          <a:p>
            <a:r>
              <a:rPr lang="fr-FR" dirty="0"/>
              <a:t>Après validation des ECTS (avant la 4</a:t>
            </a:r>
            <a:r>
              <a:rPr lang="fr-FR" baseline="30000" dirty="0"/>
              <a:t>e</a:t>
            </a:r>
            <a:r>
              <a:rPr lang="fr-FR" dirty="0"/>
              <a:t> année)</a:t>
            </a:r>
          </a:p>
          <a:p>
            <a:endParaRPr lang="fr-FR" dirty="0"/>
          </a:p>
        </p:txBody>
      </p:sp>
      <p:sp>
        <p:nvSpPr>
          <p:cNvPr id="32" name="Rectangle 31">
            <a:extLst>
              <a:ext uri="{FF2B5EF4-FFF2-40B4-BE49-F238E27FC236}">
                <a16:creationId xmlns:a16="http://schemas.microsoft.com/office/drawing/2014/main" id="{E53D8C5C-9335-6545-966B-18F47F610084}"/>
              </a:ext>
            </a:extLst>
          </p:cNvPr>
          <p:cNvSpPr/>
          <p:nvPr/>
        </p:nvSpPr>
        <p:spPr>
          <a:xfrm>
            <a:off x="1884401" y="1778228"/>
            <a:ext cx="2520413" cy="360000"/>
          </a:xfrm>
          <a:prstGeom prst="rect">
            <a:avLst/>
          </a:prstGeom>
          <a:solidFill>
            <a:srgbClr val="73C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2</a:t>
            </a:r>
            <a:r>
              <a:rPr lang="fr-FR" sz="2000" b="1" baseline="30000" dirty="0"/>
              <a:t>e</a:t>
            </a:r>
            <a:r>
              <a:rPr lang="fr-FR" sz="2000" b="1" dirty="0"/>
              <a:t> ANNEE</a:t>
            </a:r>
            <a:endParaRPr lang="en-US" sz="2000" b="1" dirty="0"/>
          </a:p>
        </p:txBody>
      </p:sp>
      <p:sp>
        <p:nvSpPr>
          <p:cNvPr id="35" name="Rectangle 34">
            <a:extLst>
              <a:ext uri="{FF2B5EF4-FFF2-40B4-BE49-F238E27FC236}">
                <a16:creationId xmlns:a16="http://schemas.microsoft.com/office/drawing/2014/main" id="{B465507B-CAC0-C448-B719-3D3DDCE3E312}"/>
              </a:ext>
            </a:extLst>
          </p:cNvPr>
          <p:cNvSpPr/>
          <p:nvPr/>
        </p:nvSpPr>
        <p:spPr>
          <a:xfrm>
            <a:off x="7936018" y="1681388"/>
            <a:ext cx="2520413" cy="360000"/>
          </a:xfrm>
          <a:prstGeom prst="rect">
            <a:avLst/>
          </a:prstGeom>
          <a:solidFill>
            <a:srgbClr val="73C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2</a:t>
            </a:r>
            <a:r>
              <a:rPr lang="fr-FR" sz="2000" b="1" baseline="30000" dirty="0"/>
              <a:t>e</a:t>
            </a:r>
            <a:r>
              <a:rPr lang="fr-FR" sz="2000" b="1" dirty="0"/>
              <a:t> ANNEE</a:t>
            </a:r>
            <a:endParaRPr lang="en-US" sz="2000" b="1" dirty="0"/>
          </a:p>
        </p:txBody>
      </p:sp>
    </p:spTree>
    <p:extLst>
      <p:ext uri="{BB962C8B-B14F-4D97-AF65-F5344CB8AC3E}">
        <p14:creationId xmlns:p14="http://schemas.microsoft.com/office/powerpoint/2010/main" val="4035769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pdf"/>
          <p:cNvPicPr>
            <a:picLocks noChangeAspect="1"/>
          </p:cNvPicPr>
          <p:nvPr/>
        </p:nvPicPr>
        <p:blipFill>
          <a:blip r:embed="rId2"/>
          <a:srcRect/>
          <a:stretch>
            <a:fillRect/>
          </a:stretch>
        </p:blipFill>
        <p:spPr bwMode="auto">
          <a:xfrm>
            <a:off x="2156892" y="6011913"/>
            <a:ext cx="1371823" cy="292447"/>
          </a:xfrm>
          <a:prstGeom prst="rect">
            <a:avLst/>
          </a:prstGeom>
          <a:noFill/>
          <a:ln w="12700">
            <a:noFill/>
            <a:miter lim="400000"/>
            <a:headEnd/>
            <a:tailEnd/>
          </a:ln>
        </p:spPr>
      </p:pic>
      <p:sp>
        <p:nvSpPr>
          <p:cNvPr id="3" name="Shape 182"/>
          <p:cNvSpPr/>
          <p:nvPr/>
        </p:nvSpPr>
        <p:spPr>
          <a:xfrm>
            <a:off x="2133754" y="2571750"/>
            <a:ext cx="6062579" cy="3202998"/>
          </a:xfrm>
          <a:prstGeom prst="rect">
            <a:avLst/>
          </a:prstGeom>
          <a:ln w="12700">
            <a:miter lim="400000"/>
          </a:ln>
          <a:extLst>
            <a:ext uri="{C572A759-6A51-4108-AA02-DFA0A04FC94B}"/>
          </a:extLst>
        </p:spPr>
        <p:txBody>
          <a:bodyPr lIns="35719" tIns="35719" rIns="35719" bIns="35719" numCol="2" spcCol="431116"/>
          <a:lstStyle/>
          <a:p>
            <a:pPr algn="just" hangingPunct="0">
              <a:defRPr sz="1700">
                <a:solidFill>
                  <a:srgbClr val="53585F"/>
                </a:solidFill>
                <a:latin typeface="Averta-Regular"/>
                <a:ea typeface="Averta-Regular"/>
                <a:cs typeface="Averta-Regular"/>
                <a:sym typeface="Averta-Regular"/>
              </a:defRPr>
            </a:pPr>
            <a:endParaRPr sz="1195" kern="0" dirty="0">
              <a:solidFill>
                <a:srgbClr val="53585F"/>
              </a:solidFill>
              <a:ea typeface="Arial" charset="0"/>
              <a:sym typeface="Averta-Regular"/>
            </a:endParaRPr>
          </a:p>
        </p:txBody>
      </p:sp>
      <p:sp>
        <p:nvSpPr>
          <p:cNvPr id="8" name="Pentagone 7"/>
          <p:cNvSpPr/>
          <p:nvPr/>
        </p:nvSpPr>
        <p:spPr>
          <a:xfrm>
            <a:off x="642217" y="227132"/>
            <a:ext cx="6222222"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Comités de suivi</a:t>
            </a:r>
          </a:p>
        </p:txBody>
      </p:sp>
      <p:sp>
        <p:nvSpPr>
          <p:cNvPr id="9" name="Rectangle 8"/>
          <p:cNvSpPr/>
          <p:nvPr/>
        </p:nvSpPr>
        <p:spPr>
          <a:xfrm>
            <a:off x="437883" y="1253389"/>
            <a:ext cx="11423559" cy="6268383"/>
          </a:xfrm>
          <a:prstGeom prst="rect">
            <a:avLst/>
          </a:prstGeom>
        </p:spPr>
        <p:txBody>
          <a:bodyPr wrap="square">
            <a:spAutoFit/>
          </a:bodyPr>
          <a:lstStyle/>
          <a:p>
            <a:pPr marL="342900" lvl="0" indent="-342900" algn="just">
              <a:spcAft>
                <a:spcPts val="1000"/>
              </a:spcAft>
              <a:buSzPts val="1000"/>
              <a:buFont typeface="Arial" panose="020B0604020202020204" pitchFamily="34" charset="0"/>
              <a:buChar char="•"/>
              <a:tabLst>
                <a:tab pos="457200" algn="l"/>
              </a:tabLst>
            </a:pPr>
            <a:r>
              <a:rPr lang="fr-FR" sz="2000" dirty="0"/>
              <a:t>En application du l’arrêté du 25 mai 2016, modifié par l’arrêté du 26 août 2022, art. 13, les </a:t>
            </a:r>
            <a:r>
              <a:rPr lang="fr-FR" sz="2000" dirty="0" err="1"/>
              <a:t>doctorant.e.s</a:t>
            </a:r>
            <a:r>
              <a:rPr lang="fr-FR" sz="2000" dirty="0"/>
              <a:t> doivent, chaque année, avant l’inscription en </a:t>
            </a:r>
            <a:r>
              <a:rPr lang="fr-FR" sz="2000" dirty="0">
                <a:solidFill>
                  <a:srgbClr val="FF0000"/>
                </a:solidFill>
              </a:rPr>
              <a:t>2</a:t>
            </a:r>
            <a:r>
              <a:rPr lang="fr-FR" sz="2000" baseline="30000" dirty="0">
                <a:solidFill>
                  <a:srgbClr val="FF0000"/>
                </a:solidFill>
              </a:rPr>
              <a:t>e</a:t>
            </a:r>
            <a:r>
              <a:rPr lang="fr-FR" sz="2000" dirty="0">
                <a:solidFill>
                  <a:srgbClr val="FF0000"/>
                </a:solidFill>
              </a:rPr>
              <a:t> année (inscrits 2023-2024)</a:t>
            </a:r>
            <a:r>
              <a:rPr lang="fr-FR" sz="2000" dirty="0"/>
              <a:t>, s’entretenir avec un </a:t>
            </a:r>
            <a:r>
              <a:rPr lang="fr-FR" sz="2000" b="1" dirty="0"/>
              <a:t>Comité de suivi </a:t>
            </a:r>
            <a:r>
              <a:rPr lang="fr-FR" sz="2000" dirty="0"/>
              <a:t>individuel. </a:t>
            </a:r>
          </a:p>
          <a:p>
            <a:pPr marL="342900" indent="-342900" algn="just">
              <a:spcAft>
                <a:spcPts val="1000"/>
              </a:spcAft>
              <a:buSzPts val="1000"/>
              <a:buFont typeface="Arial" panose="020B0604020202020204" pitchFamily="34" charset="0"/>
              <a:buChar char="•"/>
              <a:tabLst>
                <a:tab pos="457200" algn="l"/>
              </a:tabLst>
            </a:pPr>
            <a:r>
              <a:rPr lang="fr-FR" sz="2000" b="1" dirty="0"/>
              <a:t>Le CSI </a:t>
            </a:r>
            <a:r>
              <a:rPr lang="fr-FR" sz="2000" dirty="0"/>
              <a:t>assure un accompagnement du/de la </a:t>
            </a:r>
            <a:r>
              <a:rPr lang="fr-FR" sz="2000" dirty="0" err="1"/>
              <a:t>doctorant.e</a:t>
            </a:r>
            <a:r>
              <a:rPr lang="fr-FR" sz="2000" dirty="0"/>
              <a:t> pendant toute la durée du doctorat. Il a pour objectif de l’écouter et de s’assurer de </a:t>
            </a:r>
            <a:r>
              <a:rPr lang="fr-FR" sz="2000" b="1" dirty="0"/>
              <a:t>l’avancement de son travail</a:t>
            </a:r>
            <a:r>
              <a:rPr lang="fr-FR" sz="2000" dirty="0"/>
              <a:t>. </a:t>
            </a:r>
          </a:p>
          <a:p>
            <a:pPr marL="342900" indent="-342900" algn="just">
              <a:spcAft>
                <a:spcPts val="1000"/>
              </a:spcAft>
              <a:buSzPts val="1000"/>
              <a:buFont typeface="Arial" panose="020B0604020202020204" pitchFamily="34" charset="0"/>
              <a:buChar char="•"/>
              <a:tabLst>
                <a:tab pos="457200" algn="l"/>
              </a:tabLst>
            </a:pPr>
            <a:r>
              <a:rPr lang="fr-FR" sz="2000" dirty="0"/>
              <a:t>Le CSI joue un rôle de </a:t>
            </a:r>
            <a:r>
              <a:rPr lang="fr-FR" sz="2000" b="1" dirty="0"/>
              <a:t>prévention des violences </a:t>
            </a:r>
            <a:r>
              <a:rPr lang="fr-FR" sz="2000" dirty="0"/>
              <a:t>et des discriminations.</a:t>
            </a:r>
          </a:p>
          <a:p>
            <a:pPr marL="342900" indent="-342900" algn="just">
              <a:spcAft>
                <a:spcPts val="1000"/>
              </a:spcAft>
              <a:buSzPts val="1000"/>
              <a:buFont typeface="Arial" panose="020B0604020202020204" pitchFamily="34" charset="0"/>
              <a:buChar char="•"/>
              <a:tabLst>
                <a:tab pos="457200" algn="l"/>
              </a:tabLst>
            </a:pPr>
            <a:r>
              <a:rPr lang="fr-FR" sz="2000" dirty="0"/>
              <a:t>Chaque comité de suivi est composé au moins d’un membre spécialiste et d’un membre extérieur à la discipline.  </a:t>
            </a:r>
          </a:p>
          <a:p>
            <a:pPr marL="342900" indent="-342900" algn="just">
              <a:spcAft>
                <a:spcPts val="1000"/>
              </a:spcAft>
              <a:buSzPts val="1000"/>
              <a:buFont typeface="Arial" panose="020B0604020202020204" pitchFamily="34" charset="0"/>
              <a:buChar char="•"/>
              <a:tabLst>
                <a:tab pos="457200" algn="l"/>
              </a:tabLst>
            </a:pPr>
            <a:r>
              <a:rPr lang="fr-FR" sz="2000" dirty="0"/>
              <a:t>Sa composition devrait rester constante.</a:t>
            </a:r>
          </a:p>
          <a:p>
            <a:pPr marL="342900" indent="-342900" algn="just">
              <a:spcAft>
                <a:spcPts val="1000"/>
              </a:spcAft>
              <a:buSzPts val="1000"/>
              <a:buFont typeface="Arial" panose="020B0604020202020204" pitchFamily="34" charset="0"/>
              <a:buChar char="•"/>
              <a:tabLst>
                <a:tab pos="457200" algn="l"/>
              </a:tabLst>
            </a:pPr>
            <a:r>
              <a:rPr lang="fr-FR" sz="2000" b="1" dirty="0"/>
              <a:t>La / le </a:t>
            </a:r>
            <a:r>
              <a:rPr lang="fr-FR" sz="2000" b="1" dirty="0" err="1"/>
              <a:t>doctorant.e</a:t>
            </a:r>
            <a:r>
              <a:rPr lang="fr-FR" sz="2000" b="1" dirty="0"/>
              <a:t> est </a:t>
            </a:r>
            <a:r>
              <a:rPr lang="fr-FR" sz="2000" b="1" dirty="0" err="1"/>
              <a:t>consulté.e</a:t>
            </a:r>
            <a:r>
              <a:rPr lang="fr-FR" sz="2000" b="1" dirty="0"/>
              <a:t> avant sa composition</a:t>
            </a:r>
          </a:p>
          <a:p>
            <a:pPr marL="342900" indent="-342900" algn="just">
              <a:spcAft>
                <a:spcPts val="1000"/>
              </a:spcAft>
              <a:buSzPts val="1000"/>
              <a:buFont typeface="Arial" panose="020B0604020202020204" pitchFamily="34" charset="0"/>
              <a:buChar char="•"/>
              <a:tabLst>
                <a:tab pos="457200" algn="l"/>
              </a:tabLst>
            </a:pPr>
            <a:r>
              <a:rPr lang="fr-FR" sz="2000" dirty="0"/>
              <a:t>Entretien en trois étapes : présentation de l’avancement des travaux et discussions, entretien avec le doctorant sans la direction de thèse, entretien avec la direction de thèse sans le doctorant.</a:t>
            </a:r>
          </a:p>
          <a:p>
            <a:pPr marL="342900" indent="-342900" algn="just">
              <a:spcAft>
                <a:spcPts val="1000"/>
              </a:spcAft>
              <a:buSzPts val="1000"/>
              <a:buFont typeface="Arial" panose="020B0604020202020204" pitchFamily="34" charset="0"/>
              <a:buChar char="•"/>
              <a:tabLst>
                <a:tab pos="457200" algn="l"/>
              </a:tabLst>
            </a:pPr>
            <a:r>
              <a:rPr lang="fr-FR" sz="2000" dirty="0"/>
              <a:t>Le CSI formule des recommandations transmises à l’école doctorale après chaque entretien</a:t>
            </a:r>
          </a:p>
          <a:p>
            <a:pPr marL="342900" indent="-342900" algn="just">
              <a:spcAft>
                <a:spcPts val="1000"/>
              </a:spcAft>
              <a:buSzPts val="1000"/>
              <a:buFont typeface="Arial" panose="020B0604020202020204" pitchFamily="34" charset="0"/>
              <a:buChar char="•"/>
              <a:tabLst>
                <a:tab pos="457200" algn="l"/>
              </a:tabLst>
            </a:pPr>
            <a:endParaRPr lang="fr-FR" sz="2000" dirty="0"/>
          </a:p>
          <a:p>
            <a:pPr algn="just">
              <a:spcAft>
                <a:spcPts val="1000"/>
              </a:spcAft>
              <a:buSzPts val="1000"/>
              <a:tabLst>
                <a:tab pos="457200" algn="l"/>
              </a:tabLst>
            </a:pPr>
            <a:endParaRPr lang="fr-FR" sz="2000" dirty="0"/>
          </a:p>
          <a:p>
            <a:pPr lvl="0" algn="just">
              <a:spcAft>
                <a:spcPts val="1000"/>
              </a:spcAft>
              <a:buSzPts val="1000"/>
              <a:tabLst>
                <a:tab pos="457200" algn="l"/>
              </a:tabLs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559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pdf"/>
          <p:cNvPicPr>
            <a:picLocks noChangeAspect="1"/>
          </p:cNvPicPr>
          <p:nvPr/>
        </p:nvPicPr>
        <p:blipFill>
          <a:blip r:embed="rId2"/>
          <a:srcRect/>
          <a:stretch>
            <a:fillRect/>
          </a:stretch>
        </p:blipFill>
        <p:spPr bwMode="auto">
          <a:xfrm>
            <a:off x="2156892" y="6011913"/>
            <a:ext cx="1371823" cy="292447"/>
          </a:xfrm>
          <a:prstGeom prst="rect">
            <a:avLst/>
          </a:prstGeom>
          <a:noFill/>
          <a:ln w="12700">
            <a:noFill/>
            <a:miter lim="400000"/>
            <a:headEnd/>
            <a:tailEnd/>
          </a:ln>
        </p:spPr>
      </p:pic>
      <p:sp>
        <p:nvSpPr>
          <p:cNvPr id="3" name="Shape 182"/>
          <p:cNvSpPr/>
          <p:nvPr/>
        </p:nvSpPr>
        <p:spPr>
          <a:xfrm>
            <a:off x="2133754" y="2571750"/>
            <a:ext cx="6062579" cy="3202998"/>
          </a:xfrm>
          <a:prstGeom prst="rect">
            <a:avLst/>
          </a:prstGeom>
          <a:ln w="12700">
            <a:miter lim="400000"/>
          </a:ln>
          <a:extLst>
            <a:ext uri="{C572A759-6A51-4108-AA02-DFA0A04FC94B}"/>
          </a:extLst>
        </p:spPr>
        <p:txBody>
          <a:bodyPr lIns="35719" tIns="35719" rIns="35719" bIns="35719" numCol="2" spcCol="431116"/>
          <a:lstStyle/>
          <a:p>
            <a:pPr algn="just" hangingPunct="0">
              <a:defRPr sz="1700">
                <a:solidFill>
                  <a:srgbClr val="53585F"/>
                </a:solidFill>
                <a:latin typeface="Averta-Regular"/>
                <a:ea typeface="Averta-Regular"/>
                <a:cs typeface="Averta-Regular"/>
                <a:sym typeface="Averta-Regular"/>
              </a:defRPr>
            </a:pPr>
            <a:endParaRPr sz="1195" kern="0" dirty="0">
              <a:solidFill>
                <a:srgbClr val="53585F"/>
              </a:solidFill>
              <a:ea typeface="Arial" charset="0"/>
              <a:sym typeface="Averta-Regular"/>
            </a:endParaRPr>
          </a:p>
        </p:txBody>
      </p:sp>
      <p:sp>
        <p:nvSpPr>
          <p:cNvPr id="8" name="Pentagone 7"/>
          <p:cNvSpPr/>
          <p:nvPr/>
        </p:nvSpPr>
        <p:spPr>
          <a:xfrm>
            <a:off x="642217" y="227132"/>
            <a:ext cx="6222222"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AIDES ACCORDEES PAR L’ECOLE DOCTORALE</a:t>
            </a:r>
          </a:p>
        </p:txBody>
      </p:sp>
      <p:sp>
        <p:nvSpPr>
          <p:cNvPr id="9" name="Rectangle 8"/>
          <p:cNvSpPr/>
          <p:nvPr/>
        </p:nvSpPr>
        <p:spPr>
          <a:xfrm>
            <a:off x="437883" y="1253389"/>
            <a:ext cx="11423559" cy="4616648"/>
          </a:xfrm>
          <a:prstGeom prst="rect">
            <a:avLst/>
          </a:prstGeom>
        </p:spPr>
        <p:txBody>
          <a:bodyPr wrap="square">
            <a:spAutoFit/>
          </a:bodyPr>
          <a:lstStyle/>
          <a:p>
            <a:pPr algn="just">
              <a:lnSpc>
                <a:spcPct val="115000"/>
              </a:lnSpc>
              <a:spcAft>
                <a:spcPts val="1000"/>
              </a:spcAft>
            </a:pPr>
            <a:r>
              <a:rPr lang="fr-FR" sz="2000" b="1" dirty="0">
                <a:latin typeface="Calibri" panose="020F0502020204030204" pitchFamily="34" charset="0"/>
                <a:ea typeface="Times New Roman" panose="02020603050405020304" pitchFamily="18" charset="0"/>
                <a:cs typeface="Times New Roman" panose="02020603050405020304" pitchFamily="18" charset="0"/>
              </a:rPr>
              <a:t>Soutien financier aux missions et aux publications des doctorants</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SzPts val="1000"/>
              <a:buFont typeface="Symbol" panose="05050102010706020507" pitchFamily="18" charset="2"/>
              <a:buChar char=""/>
              <a:tabLst>
                <a:tab pos="4572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Déplacement pour recherche (terrain, bibliographique et documentaire)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SzPts val="1000"/>
              <a:buFont typeface="Symbol" panose="05050102010706020507" pitchFamily="18" charset="2"/>
              <a:buChar char=""/>
              <a:tabLst>
                <a:tab pos="4572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Déplacement pour participation à une manifestation scientifique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SzPts val="1000"/>
              <a:buFont typeface="Symbol" panose="05050102010706020507" pitchFamily="18" charset="2"/>
              <a:buChar char=""/>
              <a:tabLst>
                <a:tab pos="4572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Organisation de colloque par et pour les doctorants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SzPts val="1000"/>
              <a:buFont typeface="Symbol" panose="05050102010706020507" pitchFamily="18" charset="2"/>
              <a:buChar char=""/>
              <a:tabLst>
                <a:tab pos="4572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Publication</a:t>
            </a:r>
          </a:p>
          <a:p>
            <a:pPr algn="just">
              <a:lnSpc>
                <a:spcPct val="115000"/>
              </a:lnSpc>
              <a:spcAft>
                <a:spcPts val="1000"/>
              </a:spcAft>
            </a:pPr>
            <a:r>
              <a:rPr lang="fr-FR" sz="2000" b="1" dirty="0">
                <a:latin typeface="Calibri" panose="020F0502020204030204" pitchFamily="34" charset="0"/>
                <a:ea typeface="Times New Roman" panose="02020603050405020304" pitchFamily="18" charset="0"/>
                <a:cs typeface="Times New Roman" panose="02020603050405020304" pitchFamily="18" charset="0"/>
              </a:rPr>
              <a:t>Conditions d’attribution</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Trois commissions de financement par an. </a:t>
            </a:r>
          </a:p>
          <a:p>
            <a:pPr marL="285750" indent="-285750" algn="just">
              <a:spcAft>
                <a:spcPts val="0"/>
              </a:spcAft>
              <a:buFont typeface="Arial" panose="020B0604020202020204" pitchFamily="34" charset="0"/>
              <a:buChar char="•"/>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Envoi des dossiers : </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15 janvier – 15 mai – 15 septembre.</a:t>
            </a:r>
          </a:p>
          <a:p>
            <a:pPr marL="285750" indent="-285750" algn="just">
              <a:spcAft>
                <a:spcPts val="0"/>
              </a:spcAft>
              <a:buFont typeface="Arial" panose="020B0604020202020204" pitchFamily="34" charset="0"/>
              <a:buChar char="•"/>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En</a:t>
            </a:r>
            <a:r>
              <a:rPr lang="fr-FR" dirty="0">
                <a:latin typeface="Calibri" panose="020F0502020204030204" pitchFamily="34" charset="0"/>
                <a:ea typeface="Times New Roman" panose="02020603050405020304" pitchFamily="18" charset="0"/>
                <a:cs typeface="Times New Roman" panose="02020603050405020304" pitchFamily="18" charset="0"/>
              </a:rPr>
              <a:t> </a:t>
            </a:r>
            <a:r>
              <a:rPr lang="fr-FR"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complément du financement accordé par l’unité de recherche</a:t>
            </a:r>
          </a:p>
          <a:p>
            <a:pPr marL="285750" indent="-285750" algn="just">
              <a:spcAft>
                <a:spcPts val="0"/>
              </a:spcAft>
              <a:buFont typeface="Arial" panose="020B0604020202020204" pitchFamily="34" charset="0"/>
              <a:buChar char="•"/>
            </a:pP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Pas de demande faite </a:t>
            </a:r>
            <a:r>
              <a:rPr lang="fr-FR"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 posteriori.</a:t>
            </a:r>
            <a:endParaRPr lang="fr-FR"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756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642217" y="227132"/>
            <a:ext cx="7397913"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p>
        </p:txBody>
      </p:sp>
      <p:sp>
        <p:nvSpPr>
          <p:cNvPr id="8" name="Rectangle 7"/>
          <p:cNvSpPr/>
          <p:nvPr/>
        </p:nvSpPr>
        <p:spPr>
          <a:xfrm>
            <a:off x="489817" y="781935"/>
            <a:ext cx="11381461" cy="4093428"/>
          </a:xfrm>
          <a:prstGeom prst="rect">
            <a:avLst/>
          </a:prstGeom>
        </p:spPr>
        <p:txBody>
          <a:bodyPr wrap="square">
            <a:spAutoFit/>
          </a:bodyPr>
          <a:lstStyle/>
          <a:p>
            <a:r>
              <a:rPr lang="fr-FR" sz="1600" dirty="0"/>
              <a:t>Le conseil de l’école doctorale adopte le programme d’actions de l’école doctorale et gère, par ses délibérations, les affaires qui relèvent de l’école doctorale conformément aux dispositions de l'article 9 de l'arrêté du 25 mai 2016 relatif à la formation doctorale.</a:t>
            </a:r>
          </a:p>
          <a:p>
            <a:endParaRPr lang="fr-FR" dirty="0"/>
          </a:p>
          <a:p>
            <a:r>
              <a:rPr lang="fr-FR" sz="1600" dirty="0"/>
              <a:t>Le conseil comprend de douze à vingt-six membres. Soixante pour cent de ses membres sont des représentants des établissements, des unités ou équipes de recherche concernées, dont au moins deux représentants des personnels ingénieurs, administratifs ou techniciens.</a:t>
            </a:r>
          </a:p>
          <a:p>
            <a:r>
              <a:rPr lang="fr-FR" sz="1600" dirty="0"/>
              <a:t>Il est complété, à hauteur de 20 % du total des membres du conseil, arrondi s’il y a lieu à l’unité inférieure, par des doctorants élus parmi et par les doctorants inscrits à l’école doctorale ; et pour le reste, sur proposition des membres du conseil de l’école doctorale, par des membres extérieurs à l’école </a:t>
            </a:r>
            <a:r>
              <a:rPr lang="fr-FR" sz="1600" dirty="0" smtClean="0"/>
              <a:t>doctorale.</a:t>
            </a:r>
          </a:p>
          <a:p>
            <a:endParaRPr lang="fr-FR" sz="1600" dirty="0"/>
          </a:p>
          <a:p>
            <a:r>
              <a:rPr lang="fr-FR" sz="1600" dirty="0"/>
              <a:t>Sa composition doit permettre une représentation équilibrée des femmes et des hommes. Les règles relatives à l’élection et à la nomination des membres du conseil sont définies suivant des modalités adoptées par le conseil d’administration de l’établissement ou des établissements concernés par l’accréditation</a:t>
            </a:r>
            <a:r>
              <a:rPr lang="fr-FR" sz="1600" dirty="0" smtClean="0"/>
              <a:t>.</a:t>
            </a:r>
          </a:p>
          <a:p>
            <a:endParaRPr lang="fr-FR" sz="1600" dirty="0"/>
          </a:p>
          <a:p>
            <a:r>
              <a:rPr lang="fr-FR" sz="1600" dirty="0" smtClean="0"/>
              <a:t>Le </a:t>
            </a:r>
            <a:r>
              <a:rPr lang="fr-FR" sz="1600" dirty="0"/>
              <a:t>conseil de l’école doctorale se réunit au moins trois fois par an</a:t>
            </a:r>
            <a:r>
              <a:rPr lang="fr-FR" sz="1600" dirty="0" smtClean="0"/>
              <a:t>.</a:t>
            </a:r>
          </a:p>
          <a:p>
            <a:endParaRPr lang="fr-FR" sz="1600" dirty="0" smtClean="0"/>
          </a:p>
          <a:p>
            <a:endParaRPr lang="fr-FR" dirty="0"/>
          </a:p>
        </p:txBody>
      </p:sp>
      <p:sp>
        <p:nvSpPr>
          <p:cNvPr id="7" name="Pentagone 6"/>
          <p:cNvSpPr/>
          <p:nvPr/>
        </p:nvSpPr>
        <p:spPr>
          <a:xfrm>
            <a:off x="489817" y="227132"/>
            <a:ext cx="8867543"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t>Conseil de l’ED 395 </a:t>
            </a:r>
            <a:endParaRPr lang="fr-FR" sz="2400" dirty="0"/>
          </a:p>
        </p:txBody>
      </p:sp>
    </p:spTree>
    <p:extLst>
      <p:ext uri="{BB962C8B-B14F-4D97-AF65-F5344CB8AC3E}">
        <p14:creationId xmlns:p14="http://schemas.microsoft.com/office/powerpoint/2010/main" val="2012137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642217" y="227132"/>
            <a:ext cx="7397913"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p>
        </p:txBody>
      </p:sp>
      <p:sp>
        <p:nvSpPr>
          <p:cNvPr id="8" name="Rectangle 7"/>
          <p:cNvSpPr/>
          <p:nvPr/>
        </p:nvSpPr>
        <p:spPr>
          <a:xfrm>
            <a:off x="489817" y="1945717"/>
            <a:ext cx="11381461" cy="3139321"/>
          </a:xfrm>
          <a:prstGeom prst="rect">
            <a:avLst/>
          </a:prstGeom>
        </p:spPr>
        <p:txBody>
          <a:bodyPr wrap="square">
            <a:spAutoFit/>
          </a:bodyPr>
          <a:lstStyle/>
          <a:p>
            <a:r>
              <a:rPr lang="fr-FR" dirty="0"/>
              <a:t>L'</a:t>
            </a:r>
            <a:r>
              <a:rPr lang="fr-FR" b="1" dirty="0"/>
              <a:t>AJCN 395 </a:t>
            </a:r>
            <a:r>
              <a:rPr lang="fr-FR" dirty="0"/>
              <a:t>a pour but </a:t>
            </a:r>
            <a:r>
              <a:rPr lang="fr-FR" b="1" dirty="0"/>
              <a:t>d’établir un réseau interne et de promouvoir les liens d’interdisciplinarité</a:t>
            </a:r>
            <a:r>
              <a:rPr lang="fr-FR" dirty="0"/>
              <a:t> entre les doctorants des nombreuses équipes de recherche qui composent notre grande école doctorale : </a:t>
            </a:r>
            <a:r>
              <a:rPr lang="fr-FR" dirty="0" err="1"/>
              <a:t>ArScAn</a:t>
            </a:r>
            <a:r>
              <a:rPr lang="fr-FR" dirty="0"/>
              <a:t>, LESC, LAVUE, </a:t>
            </a:r>
            <a:r>
              <a:rPr lang="fr-FR" dirty="0" err="1"/>
              <a:t>PréTech</a:t>
            </a:r>
            <a:r>
              <a:rPr lang="fr-FR" dirty="0"/>
              <a:t>, CHISCO, Mondes Américains, HAR, CEH, LADYSS. La création d’une association nous a semblé être la meilleure solution pour valoriser la richesse que constitue l’</a:t>
            </a:r>
            <a:r>
              <a:rPr lang="fr-FR" b="1" dirty="0"/>
              <a:t>interdisciplinarité</a:t>
            </a:r>
            <a:r>
              <a:rPr lang="fr-FR" dirty="0"/>
              <a:t> de notre E.D., et donner une </a:t>
            </a:r>
            <a:r>
              <a:rPr lang="fr-FR" b="1" dirty="0"/>
              <a:t>visibilité nationale aux doctorants de l’E.D</a:t>
            </a:r>
            <a:r>
              <a:rPr lang="fr-FR" dirty="0"/>
              <a:t>., dont la réputation n’a pas à pâlir face aux autres Écoles doctorales mais qui reste encore trop discrète dans le paysage doctoral français.</a:t>
            </a:r>
          </a:p>
          <a:p>
            <a:endParaRPr lang="fr-FR" dirty="0"/>
          </a:p>
          <a:p>
            <a:endParaRPr lang="fr-FR" dirty="0"/>
          </a:p>
          <a:p>
            <a:endParaRPr lang="fr-FR" dirty="0"/>
          </a:p>
          <a:p>
            <a:pPr algn="ctr"/>
            <a:r>
              <a:rPr lang="fr-FR" b="1" dirty="0"/>
              <a:t>Pour en savoir plus rendez-vous sur le site de l'AJCN 395 : </a:t>
            </a:r>
          </a:p>
          <a:p>
            <a:pPr algn="ctr"/>
            <a:r>
              <a:rPr lang="fr-FR" b="1" dirty="0">
                <a:hlinkClick r:id="rId2"/>
              </a:rPr>
              <a:t>http://ajcn395.u-paris10.fr/</a:t>
            </a:r>
            <a:endParaRPr lang="fr-FR" b="1" dirty="0"/>
          </a:p>
        </p:txBody>
      </p:sp>
      <p:pic>
        <p:nvPicPr>
          <p:cNvPr id="4" name="Image 3"/>
          <p:cNvPicPr>
            <a:picLocks noChangeAspect="1"/>
          </p:cNvPicPr>
          <p:nvPr/>
        </p:nvPicPr>
        <p:blipFill>
          <a:blip r:embed="rId3"/>
          <a:stretch>
            <a:fillRect/>
          </a:stretch>
        </p:blipFill>
        <p:spPr>
          <a:xfrm>
            <a:off x="10048875" y="604504"/>
            <a:ext cx="960049" cy="985537"/>
          </a:xfrm>
          <a:prstGeom prst="rect">
            <a:avLst/>
          </a:prstGeom>
        </p:spPr>
      </p:pic>
      <p:sp>
        <p:nvSpPr>
          <p:cNvPr id="7" name="Pentagone 6"/>
          <p:cNvSpPr/>
          <p:nvPr/>
        </p:nvSpPr>
        <p:spPr>
          <a:xfrm>
            <a:off x="489817" y="227132"/>
            <a:ext cx="8867543"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Association des Jeunes Chercheurs de Nanterre – ED 395 (AJCN 395)</a:t>
            </a:r>
          </a:p>
        </p:txBody>
      </p:sp>
    </p:spTree>
    <p:extLst>
      <p:ext uri="{BB962C8B-B14F-4D97-AF65-F5344CB8AC3E}">
        <p14:creationId xmlns:p14="http://schemas.microsoft.com/office/powerpoint/2010/main" val="241974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642217" y="227132"/>
            <a:ext cx="7397913"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p>
        </p:txBody>
      </p:sp>
      <p:sp>
        <p:nvSpPr>
          <p:cNvPr id="8" name="Rectangle 7"/>
          <p:cNvSpPr/>
          <p:nvPr/>
        </p:nvSpPr>
        <p:spPr>
          <a:xfrm>
            <a:off x="642217" y="947057"/>
            <a:ext cx="11016383" cy="1754326"/>
          </a:xfrm>
          <a:prstGeom prst="rect">
            <a:avLst/>
          </a:prstGeom>
        </p:spPr>
        <p:txBody>
          <a:bodyPr wrap="square">
            <a:spAutoFit/>
          </a:bodyPr>
          <a:lstStyle/>
          <a:p>
            <a:r>
              <a:rPr lang="fr-FR" dirty="0"/>
              <a:t>Une </a:t>
            </a:r>
            <a:r>
              <a:rPr lang="fr-FR" b="1" dirty="0"/>
              <a:t>cellule d'écoute et d’accompagnement des victimes de violences sexistes et sexuelles </a:t>
            </a:r>
            <a:r>
              <a:rPr lang="fr-FR" dirty="0"/>
              <a:t>a été mise en place au sein de l'Université. Cette cellule découle de l'engagement de l'Université Paris Nanterre à promouvoir l'égalité de genre et la lutte contre les violences sexistes et sexuelles au sein de l'Université.</a:t>
            </a:r>
            <a:endParaRPr lang="fr-FR" dirty="0"/>
          </a:p>
          <a:p>
            <a:endParaRPr lang="fr-FR" dirty="0"/>
          </a:p>
          <a:p>
            <a:pPr algn="ctr"/>
            <a:r>
              <a:rPr lang="fr-FR" b="1" dirty="0"/>
              <a:t>Vous êtes victime ou témoin de violences sexistes et/ou sexuelles ? Contactez la cellule : </a:t>
            </a:r>
            <a:r>
              <a:rPr lang="fr-FR" b="1" dirty="0">
                <a:hlinkClick r:id="rId2"/>
              </a:rPr>
              <a:t>violences.sexistes.sexuelles@liste.parisnanterre.fr</a:t>
            </a:r>
            <a:endParaRPr lang="fr-FR" b="1" dirty="0">
              <a:effectLst/>
            </a:endParaRPr>
          </a:p>
        </p:txBody>
      </p:sp>
      <p:sp>
        <p:nvSpPr>
          <p:cNvPr id="7" name="Pentagone 6"/>
          <p:cNvSpPr/>
          <p:nvPr/>
        </p:nvSpPr>
        <p:spPr>
          <a:xfrm>
            <a:off x="489817" y="227132"/>
            <a:ext cx="9274669" cy="589297"/>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t>La lutte contre les violences sexistes et sexuelles à l'Université Paris Nanterre</a:t>
            </a:r>
          </a:p>
        </p:txBody>
      </p:sp>
      <p:pic>
        <p:nvPicPr>
          <p:cNvPr id="5" name="Image 4" descr="Outil Capture d’écran"/>
          <p:cNvPicPr>
            <a:picLocks noChangeAspect="1"/>
          </p:cNvPicPr>
          <p:nvPr/>
        </p:nvPicPr>
        <p:blipFill>
          <a:blip r:embed="rId3">
            <a:extLst>
              <a:ext uri="{BEBA8EAE-BF5A-486C-A8C5-ECC9F3942E4B}">
                <a14:imgProps xmlns:a14="http://schemas.microsoft.com/office/drawing/2010/main">
                  <a14:imgLayer r:embed="rId4">
                    <a14:imgEffect>
                      <a14:backgroundRemoval t="19787" b="90000" l="7692" r="89948">
                        <a14:backgroundMark x1="5944" y1="14574" x2="79108" y2="13830"/>
                      </a14:backgroundRemoval>
                    </a14:imgEffect>
                  </a14:imgLayer>
                </a14:imgProps>
              </a:ext>
              <a:ext uri="{28A0092B-C50C-407E-A947-70E740481C1C}">
                <a14:useLocalDpi xmlns:a14="http://schemas.microsoft.com/office/drawing/2010/main" val="0"/>
              </a:ext>
            </a:extLst>
          </a:blip>
          <a:stretch>
            <a:fillRect/>
          </a:stretch>
        </p:blipFill>
        <p:spPr>
          <a:xfrm>
            <a:off x="1977242" y="604504"/>
            <a:ext cx="8346332" cy="6858000"/>
          </a:xfrm>
          <a:prstGeom prst="rect">
            <a:avLst/>
          </a:prstGeom>
        </p:spPr>
      </p:pic>
    </p:spTree>
    <p:extLst>
      <p:ext uri="{BB962C8B-B14F-4D97-AF65-F5344CB8AC3E}">
        <p14:creationId xmlns:p14="http://schemas.microsoft.com/office/powerpoint/2010/main" val="373782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8347" y="2748459"/>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Laboratoire Architecture, Ville, Urbanisme, Environnement </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 LAVUE (UMR 7218)</a:t>
            </a:r>
          </a:p>
        </p:txBody>
      </p:sp>
      <p:sp>
        <p:nvSpPr>
          <p:cNvPr id="21" name="Rectangle 20"/>
          <p:cNvSpPr/>
          <p:nvPr/>
        </p:nvSpPr>
        <p:spPr>
          <a:xfrm>
            <a:off x="2657174" y="2767525"/>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Histoire des Arts et des représentations</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 HAR (EA 4414)</a:t>
            </a:r>
          </a:p>
        </p:txBody>
      </p:sp>
      <p:sp>
        <p:nvSpPr>
          <p:cNvPr id="22" name="Rectangle 21"/>
          <p:cNvSpPr/>
          <p:nvPr/>
        </p:nvSpPr>
        <p:spPr>
          <a:xfrm>
            <a:off x="5016001" y="2759724"/>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Laboratoire Dynamiques Sociales et Recomposition des Espaces </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 LADYSS (UMR 7533)</a:t>
            </a:r>
          </a:p>
        </p:txBody>
      </p:sp>
      <p:sp>
        <p:nvSpPr>
          <p:cNvPr id="23" name="Rectangle 22"/>
          <p:cNvSpPr/>
          <p:nvPr/>
        </p:nvSpPr>
        <p:spPr>
          <a:xfrm>
            <a:off x="7374828" y="2759724"/>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Institut des Sciences sociales du Politique </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ISP (UMR7220)</a:t>
            </a:r>
          </a:p>
        </p:txBody>
      </p:sp>
      <p:sp>
        <p:nvSpPr>
          <p:cNvPr id="8" name="Rectangle 7"/>
          <p:cNvSpPr/>
          <p:nvPr/>
        </p:nvSpPr>
        <p:spPr>
          <a:xfrm>
            <a:off x="298347" y="948459"/>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Archéologies et Sciences de l’Antiquité </a:t>
            </a:r>
            <a:endParaRPr lang="fr-FR" altLang="fr-FR" dirty="0">
              <a:solidFill>
                <a:srgbClr val="333333"/>
              </a:solidFill>
              <a:latin typeface="Calibri Light" panose="020F0302020204030204" pitchFamily="34" charset="0"/>
              <a:cs typeface="Calibri Light" panose="020F0302020204030204" pitchFamily="34" charset="0"/>
            </a:endParaRP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 ARSCAN (UMR 7041)</a:t>
            </a:r>
          </a:p>
        </p:txBody>
      </p:sp>
      <p:sp>
        <p:nvSpPr>
          <p:cNvPr id="18" name="Rectangle 17"/>
          <p:cNvSpPr/>
          <p:nvPr/>
        </p:nvSpPr>
        <p:spPr>
          <a:xfrm>
            <a:off x="2657174" y="948459"/>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Laboratoire d’Ethnologie et de Sociologie Comparative</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 LESC (UMR 7186)</a:t>
            </a:r>
          </a:p>
        </p:txBody>
      </p:sp>
      <p:sp>
        <p:nvSpPr>
          <p:cNvPr id="24" name="Rectangle 23"/>
          <p:cNvSpPr/>
          <p:nvPr/>
        </p:nvSpPr>
        <p:spPr>
          <a:xfrm>
            <a:off x="9733654" y="948459"/>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Centre d’histoire des sociétés Médiévales et Modernes </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 </a:t>
            </a:r>
            <a:r>
              <a:rPr lang="fr-FR" altLang="fr-FR" dirty="0" err="1">
                <a:solidFill>
                  <a:srgbClr val="333333"/>
                </a:solidFill>
                <a:latin typeface="Calibri Light" panose="020F0302020204030204" pitchFamily="34" charset="0"/>
                <a:cs typeface="Calibri Light" panose="020F0302020204030204" pitchFamily="34" charset="0"/>
              </a:rPr>
              <a:t>MéMo</a:t>
            </a:r>
            <a:endParaRPr lang="fr-FR" altLang="fr-FR" dirty="0">
              <a:solidFill>
                <a:srgbClr val="333333"/>
              </a:solidFill>
              <a:latin typeface="Calibri Light" panose="020F0302020204030204" pitchFamily="34" charset="0"/>
              <a:cs typeface="Calibri Light" panose="020F0302020204030204" pitchFamily="34" charset="0"/>
            </a:endParaRPr>
          </a:p>
        </p:txBody>
      </p:sp>
      <p:sp>
        <p:nvSpPr>
          <p:cNvPr id="25" name="Rectangle 24"/>
          <p:cNvSpPr/>
          <p:nvPr/>
        </p:nvSpPr>
        <p:spPr>
          <a:xfrm>
            <a:off x="7374828" y="948459"/>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Mondes Américains</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(UMR 8168) </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équipe ESNA</a:t>
            </a:r>
          </a:p>
        </p:txBody>
      </p:sp>
      <p:sp>
        <p:nvSpPr>
          <p:cNvPr id="26" name="Rectangle 25"/>
          <p:cNvSpPr/>
          <p:nvPr/>
        </p:nvSpPr>
        <p:spPr>
          <a:xfrm>
            <a:off x="5016001" y="948459"/>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smtClean="0">
                <a:solidFill>
                  <a:srgbClr val="FF0000"/>
                </a:solidFill>
                <a:latin typeface="Calibri Light" panose="020F0302020204030204" pitchFamily="34" charset="0"/>
                <a:cs typeface="Calibri Light" panose="020F0302020204030204" pitchFamily="34" charset="0"/>
              </a:rPr>
              <a:t>Technologie et Ethnologie des Mondes Préhistoriques</a:t>
            </a:r>
            <a:endParaRPr lang="fr-FR" altLang="fr-FR" dirty="0">
              <a:solidFill>
                <a:srgbClr val="FF0000"/>
              </a:solidFill>
              <a:latin typeface="Calibri Light" panose="020F0302020204030204" pitchFamily="34" charset="0"/>
              <a:cs typeface="Calibri Light" panose="020F0302020204030204" pitchFamily="34" charset="0"/>
            </a:endParaRPr>
          </a:p>
          <a:p>
            <a:pPr marL="0" lvl="1">
              <a:spcBef>
                <a:spcPts val="600"/>
              </a:spcBef>
              <a:buClr>
                <a:srgbClr val="D8232A"/>
              </a:buClr>
            </a:pPr>
            <a:r>
              <a:rPr lang="fr-FR" altLang="fr-FR" dirty="0">
                <a:solidFill>
                  <a:srgbClr val="C00000"/>
                </a:solidFill>
                <a:latin typeface="Calibri Light" panose="020F0302020204030204" pitchFamily="34" charset="0"/>
                <a:cs typeface="Calibri Light" panose="020F0302020204030204" pitchFamily="34" charset="0"/>
              </a:rPr>
              <a:t> </a:t>
            </a:r>
            <a:r>
              <a:rPr lang="fr-FR" altLang="fr-FR" dirty="0" smtClean="0">
                <a:solidFill>
                  <a:schemeClr val="tx1"/>
                </a:solidFill>
                <a:latin typeface="Calibri Light" panose="020F0302020204030204" pitchFamily="34" charset="0"/>
                <a:cs typeface="Calibri Light" panose="020F0302020204030204" pitchFamily="34" charset="0"/>
              </a:rPr>
              <a:t>TEMPS </a:t>
            </a:r>
            <a:r>
              <a:rPr lang="fr-FR" altLang="fr-FR" dirty="0">
                <a:solidFill>
                  <a:schemeClr val="tx1"/>
                </a:solidFill>
                <a:latin typeface="Calibri Light" panose="020F0302020204030204" pitchFamily="34" charset="0"/>
                <a:cs typeface="Calibri Light" panose="020F0302020204030204" pitchFamily="34" charset="0"/>
              </a:rPr>
              <a:t>(UMR </a:t>
            </a:r>
            <a:r>
              <a:rPr lang="fr-FR" altLang="fr-FR" dirty="0" smtClean="0">
                <a:solidFill>
                  <a:schemeClr val="tx1"/>
                </a:solidFill>
                <a:latin typeface="Calibri Light" panose="020F0302020204030204" pitchFamily="34" charset="0"/>
                <a:cs typeface="Calibri Light" panose="020F0302020204030204" pitchFamily="34" charset="0"/>
              </a:rPr>
              <a:t>8068)</a:t>
            </a:r>
            <a:endParaRPr lang="fr-FR" altLang="fr-FR" dirty="0">
              <a:solidFill>
                <a:schemeClr val="tx1"/>
              </a:solidFill>
              <a:latin typeface="Calibri Light" panose="020F0302020204030204" pitchFamily="34" charset="0"/>
              <a:cs typeface="Calibri Light" panose="020F0302020204030204" pitchFamily="34" charset="0"/>
            </a:endParaRPr>
          </a:p>
        </p:txBody>
      </p:sp>
      <p:sp>
        <p:nvSpPr>
          <p:cNvPr id="35" name="Pentagone 34"/>
          <p:cNvSpPr/>
          <p:nvPr/>
        </p:nvSpPr>
        <p:spPr>
          <a:xfrm>
            <a:off x="439405" y="293331"/>
            <a:ext cx="3857211" cy="396000"/>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prstClr val="white"/>
                </a:solidFill>
                <a:latin typeface="Calibri Light" panose="020F0302020204030204" pitchFamily="34" charset="0"/>
                <a:cs typeface="Calibri Light" panose="020F0302020204030204" pitchFamily="34" charset="0"/>
              </a:rPr>
              <a:t>9 UNITÉS DE RECHERCHE</a:t>
            </a:r>
          </a:p>
        </p:txBody>
      </p:sp>
    </p:spTree>
    <p:extLst>
      <p:ext uri="{BB962C8B-B14F-4D97-AF65-F5344CB8AC3E}">
        <p14:creationId xmlns:p14="http://schemas.microsoft.com/office/powerpoint/2010/main" val="44232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642218" y="1056107"/>
            <a:ext cx="633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hape 180"/>
          <p:cNvSpPr/>
          <p:nvPr/>
        </p:nvSpPr>
        <p:spPr>
          <a:xfrm>
            <a:off x="4602000" y="1327553"/>
            <a:ext cx="2988000" cy="384721"/>
          </a:xfrm>
          <a:prstGeom prst="rect">
            <a:avLst/>
          </a:prstGeom>
          <a:ln w="12700">
            <a:miter lim="400000"/>
          </a:ln>
          <a:extLst>
            <a:ext uri="{C572A759-6A51-4108-AA02-DFA0A04FC94B}">
              <ma14:wrappingTextBoxFlag xmlns:ma14="http://schemas.microsoft.com/office/mac/drawingml/2011/main" xmlns="" val="1"/>
            </a:ext>
          </a:extLst>
        </p:spPr>
        <p:txBody>
          <a:bodyPr wrap="square" lIns="0" tIns="38100" rIns="38100" bIns="38100">
            <a:spAutoFit/>
          </a:bodyPr>
          <a:lstStyle/>
          <a:p>
            <a:pPr algn="ctr">
              <a:defRPr sz="4000">
                <a:solidFill>
                  <a:srgbClr val="D8232A"/>
                </a:solidFill>
                <a:latin typeface="Averta"/>
                <a:ea typeface="Averta"/>
                <a:cs typeface="Averta"/>
                <a:sym typeface="Averta"/>
              </a:defRPr>
            </a:pPr>
            <a:r>
              <a:rPr lang="fr-FR" altLang="fr-FR" sz="2000" b="1" i="1" dirty="0">
                <a:solidFill>
                  <a:srgbClr val="D8232A"/>
                </a:solidFill>
                <a:latin typeface="+mj-lt"/>
              </a:rPr>
              <a:t>D</a:t>
            </a:r>
            <a:r>
              <a:rPr lang="fr-FR" altLang="fr-FR" sz="2000" b="1" i="1" dirty="0">
                <a:solidFill>
                  <a:srgbClr val="333333"/>
                </a:solidFill>
                <a:latin typeface="+mj-lt"/>
              </a:rPr>
              <a:t>irection de l’école doctorale</a:t>
            </a:r>
            <a:endParaRPr lang="fr-FR" altLang="fr-FR" sz="2000" i="1" dirty="0">
              <a:solidFill>
                <a:srgbClr val="333333"/>
              </a:solidFill>
              <a:latin typeface="+mj-lt"/>
            </a:endParaRPr>
          </a:p>
        </p:txBody>
      </p:sp>
      <p:sp>
        <p:nvSpPr>
          <p:cNvPr id="2" name="ZoneTexte 1"/>
          <p:cNvSpPr txBox="1"/>
          <p:nvPr/>
        </p:nvSpPr>
        <p:spPr>
          <a:xfrm>
            <a:off x="3072000" y="2994706"/>
            <a:ext cx="6048000" cy="1785104"/>
          </a:xfrm>
          <a:prstGeom prst="rect">
            <a:avLst/>
          </a:prstGeom>
          <a:noFill/>
          <a:ln>
            <a:solidFill>
              <a:schemeClr val="bg1"/>
            </a:solidFill>
          </a:ln>
        </p:spPr>
        <p:txBody>
          <a:bodyPr wrap="square" rtlCol="0">
            <a:spAutoFit/>
          </a:bodyPr>
          <a:lstStyle/>
          <a:p>
            <a:pPr algn="ctr">
              <a:buClr>
                <a:srgbClr val="D8232A"/>
              </a:buClr>
            </a:pPr>
            <a:r>
              <a:rPr lang="fr-FR" b="1" dirty="0" err="1"/>
              <a:t>Dihiya</a:t>
            </a:r>
            <a:r>
              <a:rPr lang="fr-FR" b="1" dirty="0"/>
              <a:t> </a:t>
            </a:r>
            <a:r>
              <a:rPr lang="fr-FR" b="1" dirty="0" err="1"/>
              <a:t>Nanouche</a:t>
            </a:r>
            <a:r>
              <a:rPr lang="fr-FR" dirty="0"/>
              <a:t> – </a:t>
            </a:r>
            <a:r>
              <a:rPr lang="fr-FR" i="1" dirty="0"/>
              <a:t>Gestionnaire de l’ED</a:t>
            </a:r>
          </a:p>
          <a:p>
            <a:pPr algn="ctr">
              <a:buClr>
                <a:srgbClr val="D8232A"/>
              </a:buClr>
            </a:pPr>
            <a:r>
              <a:rPr lang="fr-FR" b="1" dirty="0"/>
              <a:t>Elodie Ozenne </a:t>
            </a:r>
            <a:r>
              <a:rPr lang="fr-FR" dirty="0"/>
              <a:t>– </a:t>
            </a:r>
            <a:r>
              <a:rPr lang="fr-FR" i="1" dirty="0"/>
              <a:t>Responsable du service des études doctorales</a:t>
            </a:r>
          </a:p>
          <a:p>
            <a:pPr algn="ctr">
              <a:buClr>
                <a:srgbClr val="D8232A"/>
              </a:buClr>
            </a:pPr>
            <a:r>
              <a:rPr lang="fr-FR" b="1" dirty="0"/>
              <a:t>Marina Fournier </a:t>
            </a:r>
            <a:r>
              <a:rPr lang="fr-FR" dirty="0"/>
              <a:t>– </a:t>
            </a:r>
            <a:r>
              <a:rPr lang="fr-FR" i="1" dirty="0"/>
              <a:t>Chargée des formations doctorales</a:t>
            </a:r>
          </a:p>
          <a:p>
            <a:pPr algn="ctr">
              <a:buClr>
                <a:srgbClr val="D8232A"/>
              </a:buClr>
            </a:pPr>
            <a:r>
              <a:rPr lang="fr-FR" b="1" dirty="0"/>
              <a:t>Jasmine Debois </a:t>
            </a:r>
            <a:r>
              <a:rPr lang="fr-FR" dirty="0"/>
              <a:t>– </a:t>
            </a:r>
            <a:r>
              <a:rPr lang="fr-FR" i="1" dirty="0"/>
              <a:t>Gestionnaire financière</a:t>
            </a:r>
          </a:p>
          <a:p>
            <a:pPr algn="ctr">
              <a:buClr>
                <a:srgbClr val="D8232A"/>
              </a:buClr>
            </a:pPr>
            <a:r>
              <a:rPr lang="fr-FR" b="1" dirty="0" smtClean="0"/>
              <a:t>Marc </a:t>
            </a:r>
            <a:r>
              <a:rPr lang="fr-FR" b="1" dirty="0" err="1" smtClean="0"/>
              <a:t>Dofundo</a:t>
            </a:r>
            <a:r>
              <a:rPr lang="fr-FR" b="1" dirty="0" smtClean="0"/>
              <a:t> </a:t>
            </a:r>
            <a:r>
              <a:rPr lang="fr-FR" dirty="0" smtClean="0"/>
              <a:t>– </a:t>
            </a:r>
            <a:r>
              <a:rPr lang="fr-FR" i="1" dirty="0"/>
              <a:t>Responsable du bureau des soutenances</a:t>
            </a:r>
          </a:p>
          <a:p>
            <a:pPr algn="ctr"/>
            <a:endParaRPr lang="fr-FR" sz="2000" dirty="0"/>
          </a:p>
        </p:txBody>
      </p:sp>
      <p:sp>
        <p:nvSpPr>
          <p:cNvPr id="7" name="Pentagone 6"/>
          <p:cNvSpPr/>
          <p:nvPr/>
        </p:nvSpPr>
        <p:spPr>
          <a:xfrm>
            <a:off x="642218" y="214301"/>
            <a:ext cx="3749478" cy="378000"/>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ORGANIGRAMME DE L’ED</a:t>
            </a:r>
            <a:endParaRPr lang="en-US" sz="2400" dirty="0">
              <a:solidFill>
                <a:prstClr val="white"/>
              </a:solidFill>
            </a:endParaRPr>
          </a:p>
        </p:txBody>
      </p:sp>
      <p:sp>
        <p:nvSpPr>
          <p:cNvPr id="4" name="ZoneTexte 3"/>
          <p:cNvSpPr txBox="1"/>
          <p:nvPr/>
        </p:nvSpPr>
        <p:spPr>
          <a:xfrm>
            <a:off x="4512000" y="2402495"/>
            <a:ext cx="3168000" cy="400110"/>
          </a:xfrm>
          <a:prstGeom prst="rect">
            <a:avLst/>
          </a:prstGeom>
          <a:noFill/>
          <a:ln>
            <a:solidFill>
              <a:schemeClr val="bg1"/>
            </a:solidFill>
          </a:ln>
        </p:spPr>
        <p:txBody>
          <a:bodyPr wrap="square" rtlCol="0">
            <a:spAutoFit/>
          </a:bodyPr>
          <a:lstStyle/>
          <a:p>
            <a:r>
              <a:rPr lang="fr-FR" sz="2000" b="1" i="1" dirty="0">
                <a:solidFill>
                  <a:srgbClr val="D8232A"/>
                </a:solidFill>
                <a:latin typeface="+mj-lt"/>
                <a:ea typeface="Averta"/>
                <a:cs typeface="Averta"/>
              </a:rPr>
              <a:t>S</a:t>
            </a:r>
            <a:r>
              <a:rPr lang="fr-FR" sz="2000" b="1" i="1" dirty="0">
                <a:solidFill>
                  <a:srgbClr val="333333"/>
                </a:solidFill>
                <a:latin typeface="+mj-lt"/>
                <a:ea typeface="Averta"/>
                <a:cs typeface="Averta"/>
              </a:rPr>
              <a:t>ervice des </a:t>
            </a:r>
            <a:r>
              <a:rPr lang="fr-FR" sz="2000" b="1" i="1" dirty="0">
                <a:solidFill>
                  <a:srgbClr val="C00000"/>
                </a:solidFill>
                <a:latin typeface="+mj-lt"/>
                <a:ea typeface="Averta"/>
                <a:cs typeface="Averta"/>
              </a:rPr>
              <a:t>E</a:t>
            </a:r>
            <a:r>
              <a:rPr lang="fr-FR" sz="2000" b="1" i="1" dirty="0">
                <a:solidFill>
                  <a:srgbClr val="333333"/>
                </a:solidFill>
                <a:latin typeface="+mj-lt"/>
                <a:ea typeface="Averta"/>
                <a:cs typeface="Averta"/>
              </a:rPr>
              <a:t>tudes </a:t>
            </a:r>
            <a:r>
              <a:rPr lang="fr-FR" sz="2000" b="1" i="1" dirty="0">
                <a:solidFill>
                  <a:srgbClr val="C00000"/>
                </a:solidFill>
                <a:latin typeface="+mj-lt"/>
                <a:ea typeface="Averta"/>
                <a:cs typeface="Averta"/>
              </a:rPr>
              <a:t>D</a:t>
            </a:r>
            <a:r>
              <a:rPr lang="fr-FR" sz="2000" b="1" i="1" dirty="0">
                <a:solidFill>
                  <a:srgbClr val="333333"/>
                </a:solidFill>
                <a:latin typeface="+mj-lt"/>
                <a:ea typeface="Averta"/>
                <a:cs typeface="Averta"/>
              </a:rPr>
              <a:t>octorales</a:t>
            </a:r>
          </a:p>
        </p:txBody>
      </p:sp>
      <p:sp>
        <p:nvSpPr>
          <p:cNvPr id="5" name="ZoneTexte 4"/>
          <p:cNvSpPr txBox="1"/>
          <p:nvPr/>
        </p:nvSpPr>
        <p:spPr>
          <a:xfrm>
            <a:off x="1417320" y="1679220"/>
            <a:ext cx="9512228" cy="923330"/>
          </a:xfrm>
          <a:prstGeom prst="rect">
            <a:avLst/>
          </a:prstGeom>
          <a:noFill/>
        </p:spPr>
        <p:txBody>
          <a:bodyPr wrap="square" rtlCol="0">
            <a:spAutoFit/>
          </a:bodyPr>
          <a:lstStyle/>
          <a:p>
            <a:r>
              <a:rPr lang="fr-FR" dirty="0"/>
              <a:t>Directrice : </a:t>
            </a:r>
            <a:r>
              <a:rPr lang="fr-FR" b="1" dirty="0"/>
              <a:t>Marianne </a:t>
            </a:r>
            <a:r>
              <a:rPr lang="fr-FR" b="1" dirty="0" err="1"/>
              <a:t>Cojannot</a:t>
            </a:r>
            <a:r>
              <a:rPr lang="fr-FR" b="1" dirty="0"/>
              <a:t>-Le Blanc</a:t>
            </a:r>
            <a:r>
              <a:rPr lang="fr-FR" dirty="0"/>
              <a:t>, professeur d’histoire de l’art, mleblanc@parisnanterre.fr</a:t>
            </a:r>
          </a:p>
          <a:p>
            <a:r>
              <a:rPr lang="fr-FR" dirty="0"/>
              <a:t>Directrice adjointe : </a:t>
            </a:r>
            <a:r>
              <a:rPr lang="fr-FR" b="1" dirty="0"/>
              <a:t>Monica </a:t>
            </a:r>
            <a:r>
              <a:rPr lang="fr-FR" b="1" dirty="0" err="1"/>
              <a:t>Heintz</a:t>
            </a:r>
            <a:r>
              <a:rPr lang="fr-FR" dirty="0"/>
              <a:t>, professeur d’anthropologie, monica.heintz@gmail.com</a:t>
            </a:r>
          </a:p>
          <a:p>
            <a:endParaRPr lang="fr-FR" dirty="0"/>
          </a:p>
        </p:txBody>
      </p:sp>
    </p:spTree>
    <p:extLst>
      <p:ext uri="{BB962C8B-B14F-4D97-AF65-F5344CB8AC3E}">
        <p14:creationId xmlns:p14="http://schemas.microsoft.com/office/powerpoint/2010/main" val="391778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642218" y="1056107"/>
            <a:ext cx="633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Groupe 32"/>
          <p:cNvGrpSpPr/>
          <p:nvPr/>
        </p:nvGrpSpPr>
        <p:grpSpPr>
          <a:xfrm>
            <a:off x="642218" y="1915094"/>
            <a:ext cx="5600590" cy="468000"/>
            <a:chOff x="642218" y="1387536"/>
            <a:chExt cx="5600590" cy="468000"/>
          </a:xfrm>
        </p:grpSpPr>
        <p:grpSp>
          <p:nvGrpSpPr>
            <p:cNvPr id="5" name="Groupe 4"/>
            <p:cNvGrpSpPr/>
            <p:nvPr/>
          </p:nvGrpSpPr>
          <p:grpSpPr>
            <a:xfrm>
              <a:off x="642218" y="1387536"/>
              <a:ext cx="468000" cy="468000"/>
              <a:chOff x="642218" y="1387536"/>
              <a:chExt cx="468000" cy="468000"/>
            </a:xfrm>
          </p:grpSpPr>
          <p:grpSp>
            <p:nvGrpSpPr>
              <p:cNvPr id="10" name="Groupe 9"/>
              <p:cNvGrpSpPr/>
              <p:nvPr/>
            </p:nvGrpSpPr>
            <p:grpSpPr>
              <a:xfrm>
                <a:off x="642218" y="1387536"/>
                <a:ext cx="468000" cy="468000"/>
                <a:chOff x="7658100" y="2098118"/>
                <a:chExt cx="468000" cy="468000"/>
              </a:xfrm>
            </p:grpSpPr>
            <p:sp>
              <p:nvSpPr>
                <p:cNvPr id="13" name="Rectangle 12"/>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44" y="1458962"/>
                <a:ext cx="325148" cy="325148"/>
              </a:xfrm>
              <a:prstGeom prst="rect">
                <a:avLst/>
              </a:prstGeom>
            </p:spPr>
          </p:pic>
        </p:grpSp>
        <p:sp>
          <p:nvSpPr>
            <p:cNvPr id="7" name="Rectangle 6"/>
            <p:cNvSpPr/>
            <p:nvPr/>
          </p:nvSpPr>
          <p:spPr>
            <a:xfrm>
              <a:off x="1467718" y="1421481"/>
              <a:ext cx="4775090" cy="400110"/>
            </a:xfrm>
            <a:prstGeom prst="rect">
              <a:avLst/>
            </a:prstGeom>
          </p:spPr>
          <p:txBody>
            <a:bodyPr wrap="none">
              <a:spAutoFit/>
            </a:bodyPr>
            <a:lstStyle/>
            <a:p>
              <a:r>
                <a:rPr lang="fr-FR" altLang="fr-FR" sz="2000" b="1" dirty="0">
                  <a:solidFill>
                    <a:srgbClr val="333333"/>
                  </a:solidFill>
                </a:rPr>
                <a:t>Nombre de doctorants en </a:t>
              </a:r>
              <a:r>
                <a:rPr lang="fr-FR" altLang="fr-FR" sz="2000" b="1" dirty="0" smtClean="0">
                  <a:solidFill>
                    <a:srgbClr val="333333"/>
                  </a:solidFill>
                </a:rPr>
                <a:t>2021 </a:t>
              </a:r>
              <a:r>
                <a:rPr lang="fr-FR" altLang="fr-FR" sz="2000" b="1" dirty="0">
                  <a:solidFill>
                    <a:srgbClr val="333333"/>
                  </a:solidFill>
                </a:rPr>
                <a:t>-</a:t>
              </a:r>
              <a:r>
                <a:rPr lang="fr-FR" altLang="fr-FR" sz="2000" b="1" dirty="0" smtClean="0">
                  <a:solidFill>
                    <a:srgbClr val="333333"/>
                  </a:solidFill>
                </a:rPr>
                <a:t>2022 </a:t>
              </a:r>
              <a:r>
                <a:rPr lang="fr-FR" altLang="fr-FR" sz="2000" b="1" dirty="0">
                  <a:solidFill>
                    <a:srgbClr val="333333"/>
                  </a:solidFill>
                </a:rPr>
                <a:t>: </a:t>
              </a:r>
              <a:r>
                <a:rPr lang="fr-FR" altLang="fr-FR" sz="2000" b="1" dirty="0" smtClean="0">
                  <a:solidFill>
                    <a:srgbClr val="FF0000"/>
                  </a:solidFill>
                </a:rPr>
                <a:t>279 </a:t>
              </a:r>
              <a:endParaRPr lang="fr-FR" altLang="fr-FR" sz="2000" b="1" dirty="0">
                <a:solidFill>
                  <a:srgbClr val="FF0000"/>
                </a:solidFill>
              </a:endParaRPr>
            </a:p>
          </p:txBody>
        </p:sp>
      </p:grpSp>
      <p:grpSp>
        <p:nvGrpSpPr>
          <p:cNvPr id="32" name="Groupe 31"/>
          <p:cNvGrpSpPr/>
          <p:nvPr/>
        </p:nvGrpSpPr>
        <p:grpSpPr>
          <a:xfrm>
            <a:off x="571925" y="3072466"/>
            <a:ext cx="6034362" cy="468000"/>
            <a:chOff x="642218" y="2153019"/>
            <a:chExt cx="6034362" cy="468000"/>
          </a:xfrm>
        </p:grpSpPr>
        <p:grpSp>
          <p:nvGrpSpPr>
            <p:cNvPr id="17" name="Groupe 16"/>
            <p:cNvGrpSpPr/>
            <p:nvPr/>
          </p:nvGrpSpPr>
          <p:grpSpPr>
            <a:xfrm>
              <a:off x="642218" y="2153019"/>
              <a:ext cx="468000" cy="468000"/>
              <a:chOff x="7658100" y="2098118"/>
              <a:chExt cx="468000" cy="468000"/>
            </a:xfrm>
          </p:grpSpPr>
          <p:sp>
            <p:nvSpPr>
              <p:cNvPr id="19" name="Rectangle 18"/>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1" name="Rectangle 20"/>
            <p:cNvSpPr/>
            <p:nvPr/>
          </p:nvSpPr>
          <p:spPr>
            <a:xfrm>
              <a:off x="1467718" y="2186964"/>
              <a:ext cx="5208862" cy="400110"/>
            </a:xfrm>
            <a:prstGeom prst="rect">
              <a:avLst/>
            </a:prstGeom>
          </p:spPr>
          <p:txBody>
            <a:bodyPr wrap="none">
              <a:spAutoFit/>
            </a:bodyPr>
            <a:lstStyle/>
            <a:p>
              <a:r>
                <a:rPr lang="fr-FR" altLang="fr-FR" sz="2000" b="1" dirty="0">
                  <a:solidFill>
                    <a:srgbClr val="333333"/>
                  </a:solidFill>
                </a:rPr>
                <a:t>Nombre de soutenances de thèse en </a:t>
              </a:r>
              <a:r>
                <a:rPr lang="fr-FR" altLang="fr-FR" sz="2000" b="1" dirty="0" smtClean="0">
                  <a:solidFill>
                    <a:srgbClr val="333333"/>
                  </a:solidFill>
                </a:rPr>
                <a:t>2021 </a:t>
              </a:r>
              <a:r>
                <a:rPr lang="fr-FR" altLang="fr-FR" sz="2000" b="1" dirty="0">
                  <a:solidFill>
                    <a:srgbClr val="333333"/>
                  </a:solidFill>
                </a:rPr>
                <a:t>: </a:t>
              </a:r>
              <a:r>
                <a:rPr lang="fr-FR" altLang="fr-FR" sz="2000" b="1" dirty="0" smtClean="0">
                  <a:solidFill>
                    <a:srgbClr val="FF0000"/>
                  </a:solidFill>
                </a:rPr>
                <a:t>44</a:t>
              </a:r>
              <a:r>
                <a:rPr lang="fr-FR" altLang="fr-FR" sz="2000" b="1" dirty="0" smtClean="0">
                  <a:solidFill>
                    <a:srgbClr val="333333"/>
                  </a:solidFill>
                </a:rPr>
                <a:t> </a:t>
              </a:r>
              <a:r>
                <a:rPr lang="fr-FR" altLang="fr-FR" sz="2000" b="1" dirty="0" smtClean="0">
                  <a:solidFill>
                    <a:srgbClr val="FF0000"/>
                  </a:solidFill>
                </a:rPr>
                <a:t> </a:t>
              </a:r>
              <a:endParaRPr lang="fr-FR" altLang="fr-FR" sz="2000" b="1" dirty="0">
                <a:solidFill>
                  <a:srgbClr val="FF0000"/>
                </a:solidFill>
              </a:endParaRPr>
            </a:p>
          </p:txBody>
        </p:sp>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44" y="2224445"/>
              <a:ext cx="325148" cy="325148"/>
            </a:xfrm>
            <a:prstGeom prst="rect">
              <a:avLst/>
            </a:prstGeom>
          </p:spPr>
        </p:pic>
      </p:grpSp>
      <p:grpSp>
        <p:nvGrpSpPr>
          <p:cNvPr id="31" name="Groupe 30"/>
          <p:cNvGrpSpPr/>
          <p:nvPr/>
        </p:nvGrpSpPr>
        <p:grpSpPr>
          <a:xfrm>
            <a:off x="627928" y="4246523"/>
            <a:ext cx="6396962" cy="468000"/>
            <a:chOff x="642218" y="3042897"/>
            <a:chExt cx="6396962" cy="468000"/>
          </a:xfrm>
        </p:grpSpPr>
        <p:grpSp>
          <p:nvGrpSpPr>
            <p:cNvPr id="25" name="Groupe 24"/>
            <p:cNvGrpSpPr/>
            <p:nvPr/>
          </p:nvGrpSpPr>
          <p:grpSpPr>
            <a:xfrm>
              <a:off x="642218" y="3042897"/>
              <a:ext cx="468000" cy="468000"/>
              <a:chOff x="7658100" y="2098118"/>
              <a:chExt cx="468000" cy="468000"/>
            </a:xfrm>
          </p:grpSpPr>
          <p:sp>
            <p:nvSpPr>
              <p:cNvPr id="26" name="Rectangle 25"/>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8" name="Rectangle 27"/>
            <p:cNvSpPr/>
            <p:nvPr/>
          </p:nvSpPr>
          <p:spPr>
            <a:xfrm>
              <a:off x="1467718" y="3076842"/>
              <a:ext cx="5571462" cy="400110"/>
            </a:xfrm>
            <a:prstGeom prst="rect">
              <a:avLst/>
            </a:prstGeom>
          </p:spPr>
          <p:txBody>
            <a:bodyPr wrap="none">
              <a:spAutoFit/>
            </a:bodyPr>
            <a:lstStyle/>
            <a:p>
              <a:r>
                <a:rPr lang="fr-FR" altLang="fr-FR" sz="2000" b="1" dirty="0">
                  <a:solidFill>
                    <a:srgbClr val="333333"/>
                  </a:solidFill>
                </a:rPr>
                <a:t>Nombre de cotutelles de thèse en </a:t>
              </a:r>
              <a:r>
                <a:rPr lang="fr-FR" altLang="fr-FR" sz="2000" b="1" dirty="0" smtClean="0">
                  <a:solidFill>
                    <a:srgbClr val="333333"/>
                  </a:solidFill>
                </a:rPr>
                <a:t>2021 </a:t>
              </a:r>
              <a:r>
                <a:rPr lang="fr-FR" altLang="fr-FR" sz="2000" b="1" dirty="0">
                  <a:solidFill>
                    <a:srgbClr val="333333"/>
                  </a:solidFill>
                </a:rPr>
                <a:t>- </a:t>
              </a:r>
              <a:r>
                <a:rPr lang="fr-FR" altLang="fr-FR" sz="2000" b="1" dirty="0" smtClean="0">
                  <a:solidFill>
                    <a:srgbClr val="333333"/>
                  </a:solidFill>
                </a:rPr>
                <a:t>2022 </a:t>
              </a:r>
              <a:r>
                <a:rPr lang="fr-FR" altLang="fr-FR" sz="2000" b="1" dirty="0">
                  <a:solidFill>
                    <a:srgbClr val="333333"/>
                  </a:solidFill>
                </a:rPr>
                <a:t>:  </a:t>
              </a:r>
              <a:r>
                <a:rPr lang="fr-FR" altLang="fr-FR" sz="2000" b="1" dirty="0" smtClean="0">
                  <a:solidFill>
                    <a:srgbClr val="FF0000"/>
                  </a:solidFill>
                </a:rPr>
                <a:t>27</a:t>
              </a:r>
              <a:endParaRPr lang="fr-FR" altLang="fr-FR" sz="2000" b="1" dirty="0">
                <a:solidFill>
                  <a:srgbClr val="FF0000"/>
                </a:solidFill>
              </a:endParaRPr>
            </a:p>
          </p:txBody>
        </p:sp>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44" y="3114323"/>
              <a:ext cx="325148" cy="325148"/>
            </a:xfrm>
            <a:prstGeom prst="rect">
              <a:avLst/>
            </a:prstGeom>
          </p:spPr>
        </p:pic>
      </p:grpSp>
      <p:sp>
        <p:nvSpPr>
          <p:cNvPr id="24" name="Pentagone 23"/>
          <p:cNvSpPr/>
          <p:nvPr/>
        </p:nvSpPr>
        <p:spPr>
          <a:xfrm>
            <a:off x="571925" y="208110"/>
            <a:ext cx="5004000" cy="378000"/>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DOCTORANTS (chiffres </a:t>
            </a:r>
            <a:r>
              <a:rPr lang="fr-FR" sz="2400" dirty="0" smtClean="0">
                <a:solidFill>
                  <a:prstClr val="white"/>
                </a:solidFill>
              </a:rPr>
              <a:t>2021-2022)</a:t>
            </a:r>
            <a:endParaRPr lang="en-US" sz="2400" dirty="0">
              <a:solidFill>
                <a:prstClr val="white"/>
              </a:solidFill>
            </a:endParaRPr>
          </a:p>
        </p:txBody>
      </p:sp>
    </p:spTree>
    <p:extLst>
      <p:ext uri="{BB962C8B-B14F-4D97-AF65-F5344CB8AC3E}">
        <p14:creationId xmlns:p14="http://schemas.microsoft.com/office/powerpoint/2010/main" val="199104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e 39"/>
          <p:cNvGrpSpPr/>
          <p:nvPr/>
        </p:nvGrpSpPr>
        <p:grpSpPr>
          <a:xfrm>
            <a:off x="636216" y="2474565"/>
            <a:ext cx="10711582" cy="468000"/>
            <a:chOff x="642218" y="2049923"/>
            <a:chExt cx="10711582" cy="468000"/>
          </a:xfrm>
        </p:grpSpPr>
        <p:grpSp>
          <p:nvGrpSpPr>
            <p:cNvPr id="5" name="Groupe 4"/>
            <p:cNvGrpSpPr/>
            <p:nvPr/>
          </p:nvGrpSpPr>
          <p:grpSpPr>
            <a:xfrm>
              <a:off x="642218" y="2049923"/>
              <a:ext cx="468000" cy="468000"/>
              <a:chOff x="7658100" y="2098118"/>
              <a:chExt cx="468000" cy="468000"/>
            </a:xfrm>
          </p:grpSpPr>
          <p:sp>
            <p:nvSpPr>
              <p:cNvPr id="7" name="Rectangle 6"/>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00" y="2117070"/>
              <a:ext cx="333705" cy="333705"/>
            </a:xfrm>
            <a:prstGeom prst="rect">
              <a:avLst/>
            </a:prstGeom>
          </p:spPr>
        </p:pic>
        <p:sp>
          <p:nvSpPr>
            <p:cNvPr id="11" name="ZoneTexte 10"/>
            <p:cNvSpPr txBox="1"/>
            <p:nvPr/>
          </p:nvSpPr>
          <p:spPr>
            <a:xfrm>
              <a:off x="1407886" y="2099256"/>
              <a:ext cx="9945914" cy="369332"/>
            </a:xfrm>
            <a:prstGeom prst="rect">
              <a:avLst/>
            </a:prstGeom>
            <a:noFill/>
          </p:spPr>
          <p:txBody>
            <a:bodyPr wrap="square" rtlCol="0">
              <a:spAutoFit/>
            </a:bodyPr>
            <a:lstStyle/>
            <a:p>
              <a:r>
                <a:rPr lang="fr-FR" b="1" dirty="0">
                  <a:solidFill>
                    <a:srgbClr val="D8232A"/>
                  </a:solidFill>
                </a:rPr>
                <a:t>Appui à l’activité de recherche  </a:t>
              </a:r>
              <a:r>
                <a:rPr lang="fr-FR" dirty="0">
                  <a:solidFill>
                    <a:prstClr val="black">
                      <a:lumMod val="65000"/>
                      <a:lumOff val="35000"/>
                    </a:prstClr>
                  </a:solidFill>
                </a:rPr>
                <a:t> des doctorants</a:t>
              </a:r>
            </a:p>
          </p:txBody>
        </p:sp>
      </p:grpSp>
      <p:grpSp>
        <p:nvGrpSpPr>
          <p:cNvPr id="22" name="Groupe 21"/>
          <p:cNvGrpSpPr/>
          <p:nvPr/>
        </p:nvGrpSpPr>
        <p:grpSpPr>
          <a:xfrm>
            <a:off x="643152" y="3167086"/>
            <a:ext cx="10711582" cy="695664"/>
            <a:chOff x="642218" y="2742200"/>
            <a:chExt cx="10711582" cy="695664"/>
          </a:xfrm>
        </p:grpSpPr>
        <p:grpSp>
          <p:nvGrpSpPr>
            <p:cNvPr id="12" name="Groupe 11"/>
            <p:cNvGrpSpPr/>
            <p:nvPr/>
          </p:nvGrpSpPr>
          <p:grpSpPr>
            <a:xfrm>
              <a:off x="642218" y="2742200"/>
              <a:ext cx="468000" cy="468000"/>
              <a:chOff x="7658100" y="2098118"/>
              <a:chExt cx="468000" cy="468000"/>
            </a:xfrm>
          </p:grpSpPr>
          <p:sp>
            <p:nvSpPr>
              <p:cNvPr id="13" name="Rectangle 12"/>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ZoneTexte 15"/>
            <p:cNvSpPr txBox="1"/>
            <p:nvPr/>
          </p:nvSpPr>
          <p:spPr>
            <a:xfrm>
              <a:off x="1407886" y="2791533"/>
              <a:ext cx="9945914" cy="646331"/>
            </a:xfrm>
            <a:prstGeom prst="rect">
              <a:avLst/>
            </a:prstGeom>
            <a:noFill/>
          </p:spPr>
          <p:txBody>
            <a:bodyPr wrap="square" rtlCol="0">
              <a:spAutoFit/>
            </a:bodyPr>
            <a:lstStyle/>
            <a:p>
              <a:r>
                <a:rPr lang="fr-FR" b="1" dirty="0">
                  <a:solidFill>
                    <a:srgbClr val="D8232A"/>
                  </a:solidFill>
                </a:rPr>
                <a:t>Organisation de la campagne des contrats doctoraux</a:t>
              </a:r>
            </a:p>
            <a:p>
              <a:endParaRPr lang="fr-FR" dirty="0">
                <a:solidFill>
                  <a:prstClr val="black">
                    <a:lumMod val="65000"/>
                    <a:lumOff val="35000"/>
                  </a:prstClr>
                </a:solidFill>
              </a:endParaRP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44" y="2813625"/>
              <a:ext cx="325148" cy="325148"/>
            </a:xfrm>
            <a:prstGeom prst="rect">
              <a:avLst/>
            </a:prstGeom>
          </p:spPr>
        </p:pic>
      </p:grpSp>
      <p:grpSp>
        <p:nvGrpSpPr>
          <p:cNvPr id="15" name="Groupe 14"/>
          <p:cNvGrpSpPr/>
          <p:nvPr/>
        </p:nvGrpSpPr>
        <p:grpSpPr>
          <a:xfrm>
            <a:off x="637855" y="3915411"/>
            <a:ext cx="10711582" cy="695664"/>
            <a:chOff x="642218" y="3474191"/>
            <a:chExt cx="10711582" cy="695664"/>
          </a:xfrm>
        </p:grpSpPr>
        <p:grpSp>
          <p:nvGrpSpPr>
            <p:cNvPr id="18" name="Groupe 17"/>
            <p:cNvGrpSpPr/>
            <p:nvPr/>
          </p:nvGrpSpPr>
          <p:grpSpPr>
            <a:xfrm>
              <a:off x="642218" y="3474191"/>
              <a:ext cx="468000" cy="468000"/>
              <a:chOff x="7658100" y="2098118"/>
              <a:chExt cx="468000" cy="468000"/>
            </a:xfrm>
          </p:grpSpPr>
          <p:sp>
            <p:nvSpPr>
              <p:cNvPr id="19" name="Rectangle 18"/>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1" name="ZoneTexte 20"/>
            <p:cNvSpPr txBox="1"/>
            <p:nvPr/>
          </p:nvSpPr>
          <p:spPr>
            <a:xfrm>
              <a:off x="1407886" y="3523524"/>
              <a:ext cx="9945914" cy="646331"/>
            </a:xfrm>
            <a:prstGeom prst="rect">
              <a:avLst/>
            </a:prstGeom>
            <a:noFill/>
          </p:spPr>
          <p:txBody>
            <a:bodyPr wrap="square" rtlCol="0">
              <a:spAutoFit/>
            </a:bodyPr>
            <a:lstStyle/>
            <a:p>
              <a:r>
                <a:rPr lang="fr-FR" b="1" dirty="0">
                  <a:solidFill>
                    <a:srgbClr val="D8232A"/>
                  </a:solidFill>
                </a:rPr>
                <a:t>Organisation des soutenances de thèse</a:t>
              </a:r>
            </a:p>
            <a:p>
              <a:endParaRPr lang="fr-FR" dirty="0">
                <a:solidFill>
                  <a:prstClr val="black">
                    <a:lumMod val="65000"/>
                    <a:lumOff val="35000"/>
                  </a:prstClr>
                </a:solidFill>
              </a:endParaRPr>
            </a:p>
          </p:txBody>
        </p:sp>
        <p:pic>
          <p:nvPicPr>
            <p:cNvPr id="23" name="Imag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44" y="3523524"/>
              <a:ext cx="325148" cy="325148"/>
            </a:xfrm>
            <a:prstGeom prst="rect">
              <a:avLst/>
            </a:prstGeom>
          </p:spPr>
        </p:pic>
      </p:grpSp>
      <p:grpSp>
        <p:nvGrpSpPr>
          <p:cNvPr id="10" name="Groupe 9"/>
          <p:cNvGrpSpPr/>
          <p:nvPr/>
        </p:nvGrpSpPr>
        <p:grpSpPr>
          <a:xfrm>
            <a:off x="637885" y="4635173"/>
            <a:ext cx="10711582" cy="468000"/>
            <a:chOff x="642218" y="4198641"/>
            <a:chExt cx="10711582" cy="468000"/>
          </a:xfrm>
        </p:grpSpPr>
        <p:grpSp>
          <p:nvGrpSpPr>
            <p:cNvPr id="24" name="Groupe 23"/>
            <p:cNvGrpSpPr/>
            <p:nvPr/>
          </p:nvGrpSpPr>
          <p:grpSpPr>
            <a:xfrm>
              <a:off x="642218" y="4198641"/>
              <a:ext cx="468000" cy="468000"/>
              <a:chOff x="7658100" y="2098118"/>
              <a:chExt cx="468000" cy="468000"/>
            </a:xfrm>
          </p:grpSpPr>
          <p:sp>
            <p:nvSpPr>
              <p:cNvPr id="25" name="Rectangle 24"/>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7" name="ZoneTexte 26"/>
            <p:cNvSpPr txBox="1"/>
            <p:nvPr/>
          </p:nvSpPr>
          <p:spPr>
            <a:xfrm>
              <a:off x="1407886" y="4247974"/>
              <a:ext cx="9945914" cy="369332"/>
            </a:xfrm>
            <a:prstGeom prst="rect">
              <a:avLst/>
            </a:prstGeom>
            <a:noFill/>
          </p:spPr>
          <p:txBody>
            <a:bodyPr wrap="square" rtlCol="0">
              <a:spAutoFit/>
            </a:bodyPr>
            <a:lstStyle/>
            <a:p>
              <a:r>
                <a:rPr lang="fr-FR" b="1" dirty="0">
                  <a:solidFill>
                    <a:srgbClr val="D8232A"/>
                  </a:solidFill>
                </a:rPr>
                <a:t>Formation </a:t>
              </a:r>
              <a:r>
                <a:rPr lang="fr-FR" dirty="0">
                  <a:solidFill>
                    <a:prstClr val="black"/>
                  </a:solidFill>
                </a:rPr>
                <a:t>des doctorants</a:t>
              </a:r>
            </a:p>
          </p:txBody>
        </p:sp>
        <p:pic>
          <p:nvPicPr>
            <p:cNvPr id="29" name="Imag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348" y="4247974"/>
              <a:ext cx="333705" cy="333705"/>
            </a:xfrm>
            <a:prstGeom prst="rect">
              <a:avLst/>
            </a:prstGeom>
          </p:spPr>
        </p:pic>
      </p:grpSp>
      <p:grpSp>
        <p:nvGrpSpPr>
          <p:cNvPr id="6" name="Groupe 5"/>
          <p:cNvGrpSpPr/>
          <p:nvPr/>
        </p:nvGrpSpPr>
        <p:grpSpPr>
          <a:xfrm>
            <a:off x="645697" y="1794189"/>
            <a:ext cx="10693787" cy="470018"/>
            <a:chOff x="593509" y="1464041"/>
            <a:chExt cx="10693787" cy="470018"/>
          </a:xfrm>
        </p:grpSpPr>
        <p:grpSp>
          <p:nvGrpSpPr>
            <p:cNvPr id="30" name="Groupe 29"/>
            <p:cNvGrpSpPr/>
            <p:nvPr/>
          </p:nvGrpSpPr>
          <p:grpSpPr>
            <a:xfrm>
              <a:off x="593509" y="1466059"/>
              <a:ext cx="508601" cy="468000"/>
              <a:chOff x="7609391" y="-1319057"/>
              <a:chExt cx="508601" cy="468000"/>
            </a:xfrm>
          </p:grpSpPr>
          <p:sp>
            <p:nvSpPr>
              <p:cNvPr id="31" name="Rectangle 30"/>
              <p:cNvSpPr/>
              <p:nvPr/>
            </p:nvSpPr>
            <p:spPr>
              <a:xfrm rot="20288662">
                <a:off x="7609391" y="-1284473"/>
                <a:ext cx="508601" cy="351374"/>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p:nvSpPr>
            <p:spPr>
              <a:xfrm>
                <a:off x="7631483" y="-1319057"/>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3" name="ZoneTexte 32"/>
            <p:cNvSpPr txBox="1"/>
            <p:nvPr/>
          </p:nvSpPr>
          <p:spPr>
            <a:xfrm>
              <a:off x="1341382" y="1498288"/>
              <a:ext cx="9945914" cy="369332"/>
            </a:xfrm>
            <a:prstGeom prst="rect">
              <a:avLst/>
            </a:prstGeom>
            <a:noFill/>
          </p:spPr>
          <p:txBody>
            <a:bodyPr wrap="square" rtlCol="0">
              <a:spAutoFit/>
            </a:bodyPr>
            <a:lstStyle/>
            <a:p>
              <a:r>
                <a:rPr lang="fr-FR" b="1" dirty="0">
                  <a:solidFill>
                    <a:srgbClr val="D8232A"/>
                  </a:solidFill>
                </a:rPr>
                <a:t>Comité de suivi </a:t>
              </a:r>
              <a:r>
                <a:rPr lang="fr-FR" dirty="0">
                  <a:solidFill>
                    <a:prstClr val="black">
                      <a:lumMod val="65000"/>
                      <a:lumOff val="35000"/>
                    </a:prstClr>
                  </a:solidFill>
                </a:rPr>
                <a:t>des doctorants</a:t>
              </a:r>
            </a:p>
          </p:txBody>
        </p:sp>
        <p:pic>
          <p:nvPicPr>
            <p:cNvPr id="35" name="Imag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729" y="1464041"/>
              <a:ext cx="444162" cy="444162"/>
            </a:xfrm>
            <a:prstGeom prst="rect">
              <a:avLst/>
            </a:prstGeom>
          </p:spPr>
        </p:pic>
      </p:grpSp>
      <p:sp>
        <p:nvSpPr>
          <p:cNvPr id="39" name="Pentagone 38"/>
          <p:cNvSpPr/>
          <p:nvPr/>
        </p:nvSpPr>
        <p:spPr>
          <a:xfrm>
            <a:off x="642218" y="283950"/>
            <a:ext cx="4805545"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prstClr val="white"/>
                </a:solidFill>
              </a:rPr>
              <a:t>MISSIONS DE L’ECOLE DOCTORALE</a:t>
            </a:r>
          </a:p>
        </p:txBody>
      </p:sp>
      <p:pic>
        <p:nvPicPr>
          <p:cNvPr id="42" name="Imag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3644" y="3143893"/>
            <a:ext cx="325148" cy="325148"/>
          </a:xfrm>
          <a:prstGeom prst="rect">
            <a:avLst/>
          </a:prstGeom>
        </p:spPr>
      </p:pic>
      <p:grpSp>
        <p:nvGrpSpPr>
          <p:cNvPr id="36" name="Groupe 35"/>
          <p:cNvGrpSpPr/>
          <p:nvPr/>
        </p:nvGrpSpPr>
        <p:grpSpPr>
          <a:xfrm>
            <a:off x="667789" y="1019040"/>
            <a:ext cx="10554501" cy="646331"/>
            <a:chOff x="642217" y="4154302"/>
            <a:chExt cx="10554501" cy="646331"/>
          </a:xfrm>
        </p:grpSpPr>
        <p:grpSp>
          <p:nvGrpSpPr>
            <p:cNvPr id="37" name="Groupe 36"/>
            <p:cNvGrpSpPr/>
            <p:nvPr/>
          </p:nvGrpSpPr>
          <p:grpSpPr>
            <a:xfrm>
              <a:off x="642217" y="4198641"/>
              <a:ext cx="468001" cy="477095"/>
              <a:chOff x="7658099" y="2098118"/>
              <a:chExt cx="468001" cy="477095"/>
            </a:xfrm>
          </p:grpSpPr>
          <p:sp>
            <p:nvSpPr>
              <p:cNvPr id="43" name="Rectangle 42"/>
              <p:cNvSpPr/>
              <p:nvPr/>
            </p:nvSpPr>
            <p:spPr>
              <a:xfrm rot="20288662">
                <a:off x="7658099" y="2107213"/>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8" name="ZoneTexte 37"/>
            <p:cNvSpPr txBox="1"/>
            <p:nvPr/>
          </p:nvSpPr>
          <p:spPr>
            <a:xfrm>
              <a:off x="1383248" y="4154302"/>
              <a:ext cx="9813470" cy="646331"/>
            </a:xfrm>
            <a:prstGeom prst="rect">
              <a:avLst/>
            </a:prstGeom>
            <a:noFill/>
          </p:spPr>
          <p:txBody>
            <a:bodyPr wrap="square" rtlCol="0">
              <a:spAutoFit/>
            </a:bodyPr>
            <a:lstStyle/>
            <a:p>
              <a:r>
                <a:rPr lang="fr-FR" b="1" dirty="0">
                  <a:solidFill>
                    <a:srgbClr val="D8232A"/>
                  </a:solidFill>
                </a:rPr>
                <a:t>Gestion administrative des doctorants : </a:t>
              </a:r>
              <a:r>
                <a:rPr lang="fr-FR" dirty="0">
                  <a:solidFill>
                    <a:prstClr val="black"/>
                  </a:solidFill>
                </a:rPr>
                <a:t>inscriptions et réinscriptions (ADUM, APOGEE), mise en place des codirections, questions diverses </a:t>
              </a:r>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936" y="4266751"/>
              <a:ext cx="333705" cy="333705"/>
            </a:xfrm>
            <a:prstGeom prst="rect">
              <a:avLst/>
            </a:prstGeom>
          </p:spPr>
        </p:pic>
      </p:grpSp>
    </p:spTree>
    <p:extLst>
      <p:ext uri="{BB962C8B-B14F-4D97-AF65-F5344CB8AC3E}">
        <p14:creationId xmlns:p14="http://schemas.microsoft.com/office/powerpoint/2010/main" val="340421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642218" y="1056107"/>
            <a:ext cx="633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hape 180"/>
          <p:cNvSpPr/>
          <p:nvPr/>
        </p:nvSpPr>
        <p:spPr>
          <a:xfrm>
            <a:off x="642218" y="878541"/>
            <a:ext cx="10907566" cy="815608"/>
          </a:xfrm>
          <a:prstGeom prst="rect">
            <a:avLst/>
          </a:prstGeom>
          <a:ln w="12700">
            <a:miter lim="400000"/>
          </a:ln>
          <a:extLst>
            <a:ext uri="{C572A759-6A51-4108-AA02-DFA0A04FC94B}">
              <ma14:wrappingTextBoxFlag xmlns:ma14="http://schemas.microsoft.com/office/mac/drawingml/2011/main" xmlns="" val="1"/>
            </a:ext>
          </a:extLst>
        </p:spPr>
        <p:txBody>
          <a:bodyPr wrap="square" lIns="0" tIns="38100" rIns="38100" bIns="38100">
            <a:spAutoFit/>
          </a:bodyPr>
          <a:lstStyle/>
          <a:p>
            <a:pPr algn="ctr"/>
            <a:r>
              <a:rPr lang="fr-FR" sz="1600" b="1" dirty="0"/>
              <a:t>Arrêté du 25 mai 2016 </a:t>
            </a:r>
          </a:p>
          <a:p>
            <a:pPr algn="ctr"/>
            <a:r>
              <a:rPr lang="fr-FR" sz="1600" b="1" dirty="0"/>
              <a:t>fixant le cadre national de la formation et les modalités conduisant à la délivrance du diplôme national de doctorat</a:t>
            </a:r>
          </a:p>
          <a:p>
            <a:pPr algn="ctr"/>
            <a:r>
              <a:rPr lang="fr-FR" sz="1600" dirty="0">
                <a:solidFill>
                  <a:srgbClr val="FF0000"/>
                </a:solidFill>
              </a:rPr>
              <a:t>Modifié par l’arrêté du 26 août 2022</a:t>
            </a:r>
          </a:p>
        </p:txBody>
      </p:sp>
      <p:sp>
        <p:nvSpPr>
          <p:cNvPr id="2" name="ZoneTexte 1"/>
          <p:cNvSpPr txBox="1"/>
          <p:nvPr/>
        </p:nvSpPr>
        <p:spPr>
          <a:xfrm>
            <a:off x="642218" y="3195154"/>
            <a:ext cx="11196343" cy="2831544"/>
          </a:xfrm>
          <a:prstGeom prst="rect">
            <a:avLst/>
          </a:prstGeom>
          <a:noFill/>
          <a:ln>
            <a:solidFill>
              <a:schemeClr val="bg1"/>
            </a:solidFill>
          </a:ln>
        </p:spPr>
        <p:txBody>
          <a:bodyPr wrap="square" rtlCol="0">
            <a:spAutoFit/>
          </a:bodyPr>
          <a:lstStyle/>
          <a:p>
            <a:pPr algn="ctr">
              <a:buClr>
                <a:srgbClr val="D8232A"/>
              </a:buClr>
            </a:pPr>
            <a:r>
              <a:rPr lang="fr-FR" sz="1600" dirty="0"/>
              <a:t>Art. 3</a:t>
            </a:r>
          </a:p>
          <a:p>
            <a:r>
              <a:rPr lang="fr-FR" sz="1600" dirty="0"/>
              <a:t>Les écoles doctorales</a:t>
            </a:r>
          </a:p>
          <a:p>
            <a:r>
              <a:rPr lang="fr-FR" sz="1600" dirty="0"/>
              <a:t>1° Mettent en œuvre une politique d'admission des doctorants...</a:t>
            </a:r>
          </a:p>
          <a:p>
            <a:r>
              <a:rPr lang="fr-FR" sz="1600" dirty="0"/>
              <a:t>2° Organisent et coordonnent la </a:t>
            </a:r>
            <a:r>
              <a:rPr lang="fr-FR" sz="1600" b="1" dirty="0"/>
              <a:t>formation doctorale</a:t>
            </a:r>
          </a:p>
          <a:p>
            <a:r>
              <a:rPr lang="fr-FR" sz="1600" dirty="0"/>
              <a:t>3° Organisent les </a:t>
            </a:r>
            <a:r>
              <a:rPr lang="fr-FR" sz="1600" b="1" dirty="0"/>
              <a:t>échanges scientifiques </a:t>
            </a:r>
            <a:r>
              <a:rPr lang="fr-FR" sz="1600" dirty="0"/>
              <a:t>entre doctorants et avec la communauté scientifique ; proposent aux doctorants des activités de formation favorisant l'</a:t>
            </a:r>
            <a:r>
              <a:rPr lang="fr-FR" sz="1600" b="1" dirty="0"/>
              <a:t>interdisciplinarité</a:t>
            </a:r>
            <a:r>
              <a:rPr lang="fr-FR" sz="1600" dirty="0"/>
              <a:t> et l'acquisition d'une culture scientifique élargie...</a:t>
            </a:r>
          </a:p>
          <a:p>
            <a:r>
              <a:rPr lang="fr-FR" sz="1600" dirty="0"/>
              <a:t>4° Veillent à ce que chaque doctorant reçoive une </a:t>
            </a:r>
            <a:r>
              <a:rPr lang="fr-FR" sz="1600" b="1" dirty="0"/>
              <a:t>formation à l'éthique </a:t>
            </a:r>
            <a:r>
              <a:rPr lang="fr-FR" sz="1600" dirty="0"/>
              <a:t>de la recherche et à l'intégrité scientifique</a:t>
            </a:r>
          </a:p>
          <a:p>
            <a:r>
              <a:rPr lang="fr-FR" sz="1600" dirty="0"/>
              <a:t>5° Sensibilisent les doctorants aux </a:t>
            </a:r>
            <a:r>
              <a:rPr lang="fr-FR" sz="1600" b="1" dirty="0"/>
              <a:t>enjeux de la science ouverte </a:t>
            </a:r>
            <a:r>
              <a:rPr lang="fr-FR" sz="1600" dirty="0"/>
              <a:t>et de la diffusion des travaux de recherche </a:t>
            </a:r>
          </a:p>
          <a:p>
            <a:r>
              <a:rPr lang="fr-FR" sz="1600" dirty="0"/>
              <a:t>6° Assurent une démarche qualité de la formation en mettant notamment en place des </a:t>
            </a:r>
            <a:r>
              <a:rPr lang="fr-FR" sz="1600" b="1" dirty="0"/>
              <a:t>comités de suivi </a:t>
            </a:r>
            <a:r>
              <a:rPr lang="fr-FR" sz="1600" dirty="0"/>
              <a:t>individuel du doctorant...</a:t>
            </a:r>
          </a:p>
          <a:p>
            <a:r>
              <a:rPr lang="fr-FR" sz="1600" dirty="0"/>
              <a:t>7° Définissent et mettent en œuvre des dispositifs d'appui à la poursuite du </a:t>
            </a:r>
            <a:r>
              <a:rPr lang="fr-FR" sz="1600" b="1" dirty="0"/>
              <a:t>parcours professionnel </a:t>
            </a:r>
            <a:r>
              <a:rPr lang="fr-FR" sz="1600" dirty="0"/>
              <a:t>après l'obtention du doctorat... </a:t>
            </a:r>
          </a:p>
          <a:p>
            <a:r>
              <a:rPr lang="fr-FR" sz="1600" dirty="0"/>
              <a:t>8° Contribuent à une </a:t>
            </a:r>
            <a:r>
              <a:rPr lang="fr-FR" sz="1600" b="1" dirty="0"/>
              <a:t>ouverture européenne et internationale</a:t>
            </a:r>
            <a:r>
              <a:rPr lang="fr-FR" sz="1600" dirty="0"/>
              <a:t>...</a:t>
            </a:r>
          </a:p>
        </p:txBody>
      </p:sp>
      <p:sp>
        <p:nvSpPr>
          <p:cNvPr id="7" name="Pentagone 6"/>
          <p:cNvSpPr/>
          <p:nvPr/>
        </p:nvSpPr>
        <p:spPr>
          <a:xfrm>
            <a:off x="642218" y="214301"/>
            <a:ext cx="3749478" cy="378000"/>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La formation doctorale</a:t>
            </a:r>
            <a:endParaRPr lang="en-US" sz="2400" dirty="0">
              <a:solidFill>
                <a:prstClr val="white"/>
              </a:solidFill>
            </a:endParaRPr>
          </a:p>
        </p:txBody>
      </p:sp>
      <p:sp>
        <p:nvSpPr>
          <p:cNvPr id="3" name="ZoneTexte 2">
            <a:extLst>
              <a:ext uri="{FF2B5EF4-FFF2-40B4-BE49-F238E27FC236}">
                <a16:creationId xmlns:a16="http://schemas.microsoft.com/office/drawing/2014/main" id="{88F3CF42-3204-FB42-A95C-7E80CCE0C483}"/>
              </a:ext>
            </a:extLst>
          </p:cNvPr>
          <p:cNvSpPr txBox="1"/>
          <p:nvPr/>
        </p:nvSpPr>
        <p:spPr>
          <a:xfrm>
            <a:off x="642218" y="1871715"/>
            <a:ext cx="10907566" cy="1323439"/>
          </a:xfrm>
          <a:prstGeom prst="rect">
            <a:avLst/>
          </a:prstGeom>
          <a:noFill/>
        </p:spPr>
        <p:txBody>
          <a:bodyPr wrap="square" rtlCol="0">
            <a:spAutoFit/>
          </a:bodyPr>
          <a:lstStyle/>
          <a:p>
            <a:pPr algn="ctr"/>
            <a:r>
              <a:rPr lang="fr-FR" sz="1600" dirty="0"/>
              <a:t>Art. 1</a:t>
            </a:r>
          </a:p>
          <a:p>
            <a:r>
              <a:rPr lang="fr-FR" sz="1600" dirty="0"/>
              <a:t>La formation doctorale est une formation à et par la recherche et une expérience professionnelle de recherche. </a:t>
            </a:r>
          </a:p>
          <a:p>
            <a:r>
              <a:rPr lang="fr-FR" sz="1600" dirty="0"/>
              <a:t>Elle</a:t>
            </a:r>
            <a:r>
              <a:rPr lang="fr-FR" sz="1600" b="1" dirty="0"/>
              <a:t> comprend un travail personnel de recherche</a:t>
            </a:r>
            <a:r>
              <a:rPr lang="fr-FR" sz="1600" dirty="0"/>
              <a:t> réalisé par le doctorant. </a:t>
            </a:r>
          </a:p>
          <a:p>
            <a:r>
              <a:rPr lang="fr-FR" sz="1600" dirty="0"/>
              <a:t>Elle est </a:t>
            </a:r>
            <a:r>
              <a:rPr lang="fr-FR" sz="1600" b="1" dirty="0"/>
              <a:t>complétée par des formations complémentaires </a:t>
            </a:r>
            <a:r>
              <a:rPr lang="fr-FR" sz="1600" dirty="0"/>
              <a:t>validées par l'école doctorale.</a:t>
            </a:r>
          </a:p>
          <a:p>
            <a:r>
              <a:rPr lang="fr-FR" sz="1600" dirty="0"/>
              <a:t>La formation doctorale est organisée au sein des écoles doctorales.</a:t>
            </a:r>
          </a:p>
        </p:txBody>
      </p:sp>
    </p:spTree>
    <p:extLst>
      <p:ext uri="{BB962C8B-B14F-4D97-AF65-F5344CB8AC3E}">
        <p14:creationId xmlns:p14="http://schemas.microsoft.com/office/powerpoint/2010/main" val="5724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642218" y="227132"/>
            <a:ext cx="5282064"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t>FORMATION DOCTORALE</a:t>
            </a:r>
            <a:endParaRPr lang="fr-FR" sz="2000" dirty="0"/>
          </a:p>
        </p:txBody>
      </p:sp>
      <p:cxnSp>
        <p:nvCxnSpPr>
          <p:cNvPr id="3" name="Connecteur droit 2"/>
          <p:cNvCxnSpPr/>
          <p:nvPr/>
        </p:nvCxnSpPr>
        <p:spPr>
          <a:xfrm>
            <a:off x="642218" y="1056107"/>
            <a:ext cx="633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21514" y="1726213"/>
            <a:ext cx="10521286" cy="646331"/>
          </a:xfrm>
          <a:prstGeom prst="rect">
            <a:avLst/>
          </a:prstGeom>
        </p:spPr>
        <p:txBody>
          <a:bodyPr wrap="square">
            <a:spAutoFit/>
          </a:bodyPr>
          <a:lstStyle/>
          <a:p>
            <a:pPr fontAlgn="auto" hangingPunct="0">
              <a:spcBef>
                <a:spcPts val="0"/>
              </a:spcBef>
              <a:spcAft>
                <a:spcPts val="0"/>
              </a:spcAft>
            </a:pPr>
            <a:r>
              <a:rPr lang="fr-FR" kern="0" dirty="0">
                <a:solidFill>
                  <a:srgbClr val="53585F"/>
                </a:solidFill>
                <a:ea typeface="Arial" charset="0"/>
                <a:cs typeface="Arial" panose="020B0604020202020204" pitchFamily="34" charset="0"/>
              </a:rPr>
              <a:t>Chaque </a:t>
            </a:r>
            <a:r>
              <a:rPr lang="fr-FR" kern="0" dirty="0" err="1">
                <a:solidFill>
                  <a:srgbClr val="53585F"/>
                </a:solidFill>
                <a:ea typeface="Arial" charset="0"/>
                <a:cs typeface="Arial" panose="020B0604020202020204" pitchFamily="34" charset="0"/>
              </a:rPr>
              <a:t>doctorant.e</a:t>
            </a:r>
            <a:r>
              <a:rPr lang="fr-FR" kern="0" dirty="0">
                <a:solidFill>
                  <a:srgbClr val="53585F"/>
                </a:solidFill>
                <a:ea typeface="Arial" charset="0"/>
                <a:cs typeface="Arial" panose="020B0604020202020204" pitchFamily="34" charset="0"/>
              </a:rPr>
              <a:t> doit, au cours des trois premières années, valider un total de </a:t>
            </a:r>
            <a:r>
              <a:rPr lang="fr-FR" b="1" kern="0" dirty="0">
                <a:solidFill>
                  <a:srgbClr val="53585F"/>
                </a:solidFill>
                <a:ea typeface="Arial" charset="0"/>
                <a:cs typeface="Arial" panose="020B0604020202020204" pitchFamily="34" charset="0"/>
              </a:rPr>
              <a:t>180 crédits de formation </a:t>
            </a:r>
            <a:r>
              <a:rPr lang="fr-FR" kern="0" dirty="0">
                <a:solidFill>
                  <a:srgbClr val="53585F"/>
                </a:solidFill>
                <a:ea typeface="Arial" charset="0"/>
                <a:cs typeface="Arial" panose="020B0604020202020204" pitchFamily="34" charset="0"/>
              </a:rPr>
              <a:t>pour les études doctorales :</a:t>
            </a:r>
          </a:p>
        </p:txBody>
      </p:sp>
      <p:sp>
        <p:nvSpPr>
          <p:cNvPr id="5" name="Rectangle 4"/>
          <p:cNvSpPr/>
          <p:nvPr/>
        </p:nvSpPr>
        <p:spPr>
          <a:xfrm>
            <a:off x="321514" y="2901038"/>
            <a:ext cx="7694726" cy="338554"/>
          </a:xfrm>
          <a:prstGeom prst="rect">
            <a:avLst/>
          </a:prstGeom>
        </p:spPr>
        <p:txBody>
          <a:bodyPr wrap="square">
            <a:spAutoFit/>
          </a:bodyPr>
          <a:lstStyle/>
          <a:p>
            <a:pPr marL="285750" lvl="1" indent="-285750">
              <a:lnSpc>
                <a:spcPct val="80000"/>
              </a:lnSpc>
              <a:spcBef>
                <a:spcPts val="1800"/>
              </a:spcBef>
              <a:buClr>
                <a:srgbClr val="D8232A"/>
              </a:buClr>
              <a:buFont typeface="Wingdings" panose="05000000000000000000" pitchFamily="2" charset="2"/>
              <a:buChar char="§"/>
            </a:pPr>
            <a:r>
              <a:rPr lang="fr-FR" altLang="fr-FR" b="1" dirty="0">
                <a:solidFill>
                  <a:srgbClr val="FF0000"/>
                </a:solidFill>
              </a:rPr>
              <a:t>150 crédits </a:t>
            </a:r>
            <a:r>
              <a:rPr lang="fr-FR" altLang="fr-FR" dirty="0">
                <a:solidFill>
                  <a:srgbClr val="333333"/>
                </a:solidFill>
              </a:rPr>
              <a:t>pour la </a:t>
            </a:r>
            <a:r>
              <a:rPr lang="fr-FR" altLang="fr-FR" b="1" dirty="0">
                <a:solidFill>
                  <a:srgbClr val="333333"/>
                </a:solidFill>
              </a:rPr>
              <a:t>thèse</a:t>
            </a:r>
            <a:r>
              <a:rPr lang="fr-FR" altLang="fr-FR" dirty="0">
                <a:solidFill>
                  <a:srgbClr val="333333"/>
                </a:solidFill>
              </a:rPr>
              <a:t> (rédaction et soutenance</a:t>
            </a:r>
            <a:r>
              <a:rPr lang="fr-FR" altLang="fr-FR" sz="2000" dirty="0">
                <a:solidFill>
                  <a:srgbClr val="333333"/>
                </a:solidFill>
              </a:rPr>
              <a:t>)</a:t>
            </a:r>
          </a:p>
        </p:txBody>
      </p:sp>
      <p:sp>
        <p:nvSpPr>
          <p:cNvPr id="6" name="Rectangle 5"/>
          <p:cNvSpPr/>
          <p:nvPr/>
        </p:nvSpPr>
        <p:spPr>
          <a:xfrm>
            <a:off x="321514" y="3432268"/>
            <a:ext cx="9540000" cy="369332"/>
          </a:xfrm>
          <a:prstGeom prst="rect">
            <a:avLst/>
          </a:prstGeom>
        </p:spPr>
        <p:txBody>
          <a:bodyPr>
            <a:spAutoFit/>
          </a:bodyPr>
          <a:lstStyle/>
          <a:p>
            <a:pPr marL="285750" indent="-285750">
              <a:buFont typeface="Wingdings" panose="05000000000000000000" pitchFamily="2" charset="2"/>
              <a:buChar char="§"/>
            </a:pPr>
            <a:r>
              <a:rPr lang="fr-FR" b="1" dirty="0">
                <a:solidFill>
                  <a:srgbClr val="FF0000"/>
                </a:solidFill>
              </a:rPr>
              <a:t>10 crédits </a:t>
            </a:r>
            <a:r>
              <a:rPr lang="fr-FR" dirty="0"/>
              <a:t>pour la </a:t>
            </a:r>
            <a:r>
              <a:rPr lang="fr-FR" b="1" dirty="0"/>
              <a:t>formation transversale</a:t>
            </a:r>
          </a:p>
        </p:txBody>
      </p:sp>
      <p:sp>
        <p:nvSpPr>
          <p:cNvPr id="7" name="Rectangle 6"/>
          <p:cNvSpPr/>
          <p:nvPr/>
        </p:nvSpPr>
        <p:spPr>
          <a:xfrm>
            <a:off x="321514" y="4431296"/>
            <a:ext cx="8395766" cy="369332"/>
          </a:xfrm>
          <a:prstGeom prst="rect">
            <a:avLst/>
          </a:prstGeom>
        </p:spPr>
        <p:txBody>
          <a:bodyPr wrap="square">
            <a:spAutoFit/>
          </a:bodyPr>
          <a:lstStyle/>
          <a:p>
            <a:pPr marL="285750" lvl="0" indent="-285750">
              <a:buFont typeface="Wingdings" panose="05000000000000000000" pitchFamily="2" charset="2"/>
              <a:buChar char="§"/>
            </a:pPr>
            <a:r>
              <a:rPr lang="fr-FR" b="1" dirty="0">
                <a:solidFill>
                  <a:srgbClr val="FF0000"/>
                </a:solidFill>
              </a:rPr>
              <a:t>08 crédits </a:t>
            </a:r>
            <a:r>
              <a:rPr lang="fr-FR" dirty="0"/>
              <a:t>pour la </a:t>
            </a:r>
            <a:r>
              <a:rPr lang="fr-FR" b="1" dirty="0"/>
              <a:t>production et </a:t>
            </a:r>
            <a:r>
              <a:rPr lang="fr-FR" b="1"/>
              <a:t>diffusion scientifiques</a:t>
            </a:r>
            <a:endParaRPr lang="fr-FR" b="1" dirty="0"/>
          </a:p>
        </p:txBody>
      </p:sp>
      <p:sp>
        <p:nvSpPr>
          <p:cNvPr id="14" name="Rectangle 13"/>
          <p:cNvSpPr/>
          <p:nvPr/>
        </p:nvSpPr>
        <p:spPr>
          <a:xfrm>
            <a:off x="321514" y="3888388"/>
            <a:ext cx="5911646" cy="369332"/>
          </a:xfrm>
          <a:prstGeom prst="rect">
            <a:avLst/>
          </a:prstGeom>
        </p:spPr>
        <p:txBody>
          <a:bodyPr wrap="square">
            <a:spAutoFit/>
          </a:bodyPr>
          <a:lstStyle/>
          <a:p>
            <a:pPr marL="285750" lvl="0" indent="-285750">
              <a:buFont typeface="Wingdings" panose="05000000000000000000" pitchFamily="2" charset="2"/>
              <a:buChar char="§"/>
            </a:pPr>
            <a:r>
              <a:rPr lang="fr-FR" b="1">
                <a:solidFill>
                  <a:srgbClr val="FF0000"/>
                </a:solidFill>
              </a:rPr>
              <a:t>12 </a:t>
            </a:r>
            <a:r>
              <a:rPr lang="fr-FR" b="1" dirty="0">
                <a:solidFill>
                  <a:srgbClr val="FF0000"/>
                </a:solidFill>
              </a:rPr>
              <a:t>crédits </a:t>
            </a:r>
            <a:r>
              <a:rPr lang="fr-FR" dirty="0"/>
              <a:t>pour la </a:t>
            </a:r>
            <a:r>
              <a:rPr lang="fr-FR" b="1" dirty="0"/>
              <a:t>formation scientifique</a:t>
            </a:r>
          </a:p>
        </p:txBody>
      </p:sp>
      <p:sp>
        <p:nvSpPr>
          <p:cNvPr id="8" name="Rectangle 7"/>
          <p:cNvSpPr/>
          <p:nvPr/>
        </p:nvSpPr>
        <p:spPr>
          <a:xfrm>
            <a:off x="5977217" y="3244334"/>
            <a:ext cx="237566" cy="369332"/>
          </a:xfrm>
          <a:prstGeom prst="rect">
            <a:avLst/>
          </a:prstGeom>
        </p:spPr>
        <p:txBody>
          <a:bodyPr wrap="none">
            <a:spAutoFit/>
          </a:bodyPr>
          <a:lstStyle/>
          <a:p>
            <a:r>
              <a:rPr lang="fr-FR" dirty="0"/>
              <a:t> </a:t>
            </a:r>
          </a:p>
        </p:txBody>
      </p:sp>
    </p:spTree>
    <p:extLst>
      <p:ext uri="{BB962C8B-B14F-4D97-AF65-F5344CB8AC3E}">
        <p14:creationId xmlns:p14="http://schemas.microsoft.com/office/powerpoint/2010/main" val="103587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400" dirty="0"/>
              <a:t>  </a:t>
            </a:r>
            <a:r>
              <a:rPr lang="fr-FR" sz="2400" dirty="0">
                <a:solidFill>
                  <a:schemeClr val="bg1"/>
                </a:solidFill>
              </a:rPr>
              <a:t>SEMINAIRE TRANSVERSAL DE L’ED 395</a:t>
            </a:r>
            <a:endParaRPr lang="fr-FR" sz="2000" dirty="0">
              <a:solidFill>
                <a:schemeClr val="bg1"/>
              </a:solidFill>
            </a:endParaRPr>
          </a:p>
        </p:txBody>
      </p:sp>
      <p:cxnSp>
        <p:nvCxnSpPr>
          <p:cNvPr id="5" name="Connecteur droit 4"/>
          <p:cNvCxnSpPr/>
          <p:nvPr/>
        </p:nvCxnSpPr>
        <p:spPr>
          <a:xfrm>
            <a:off x="642218" y="1056107"/>
            <a:ext cx="633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42218" y="1295400"/>
            <a:ext cx="10543942" cy="4401205"/>
          </a:xfrm>
          <a:prstGeom prst="rect">
            <a:avLst/>
          </a:prstGeom>
        </p:spPr>
        <p:txBody>
          <a:bodyPr wrap="square">
            <a:spAutoFit/>
          </a:bodyPr>
          <a:lstStyle/>
          <a:p>
            <a:pPr marL="285750" indent="-285750">
              <a:buFont typeface="Wingdings" panose="05000000000000000000" pitchFamily="2" charset="2"/>
              <a:buChar char="§"/>
            </a:pPr>
            <a:r>
              <a:rPr lang="fr-FR" sz="2000" dirty="0"/>
              <a:t> </a:t>
            </a:r>
            <a:r>
              <a:rPr lang="fr-FR" sz="2000" b="1" dirty="0">
                <a:solidFill>
                  <a:srgbClr val="FF0000"/>
                </a:solidFill>
              </a:rPr>
              <a:t>3</a:t>
            </a:r>
            <a:r>
              <a:rPr lang="fr-FR" sz="2000" dirty="0"/>
              <a:t> présentations de projet doctoral, </a:t>
            </a:r>
            <a:r>
              <a:rPr lang="fr-FR" sz="2000" b="1" dirty="0">
                <a:solidFill>
                  <a:srgbClr val="FF0000"/>
                </a:solidFill>
              </a:rPr>
              <a:t>2</a:t>
            </a:r>
            <a:r>
              <a:rPr lang="fr-FR" sz="2000" dirty="0"/>
              <a:t> chercheurs </a:t>
            </a:r>
            <a:r>
              <a:rPr lang="fr-FR" sz="2000" dirty="0" err="1"/>
              <a:t>discutants</a:t>
            </a:r>
            <a:endParaRPr lang="fr-FR" sz="2000" dirty="0"/>
          </a:p>
          <a:p>
            <a:endParaRPr lang="fr-FR" sz="2000" dirty="0"/>
          </a:p>
          <a:p>
            <a:pPr marL="285750" indent="-285750">
              <a:buFont typeface="Wingdings" panose="05000000000000000000" pitchFamily="2" charset="2"/>
              <a:buChar char="§"/>
            </a:pPr>
            <a:r>
              <a:rPr lang="fr-FR" sz="2000" dirty="0"/>
              <a:t> Responsable: Monica </a:t>
            </a:r>
            <a:r>
              <a:rPr lang="fr-FR" sz="2000" dirty="0" err="1"/>
              <a:t>Heintz</a:t>
            </a:r>
            <a:endParaRPr lang="fr-FR" sz="2000" dirty="0"/>
          </a:p>
          <a:p>
            <a:pPr marL="285750" indent="-285750">
              <a:buFont typeface="Wingdings" panose="05000000000000000000" pitchFamily="2" charset="2"/>
              <a:buChar char="§"/>
            </a:pPr>
            <a:endParaRPr lang="fr-FR" sz="2000" dirty="0"/>
          </a:p>
          <a:p>
            <a:pPr marL="285750" indent="-285750">
              <a:buFont typeface="Wingdings" panose="05000000000000000000" pitchFamily="2" charset="2"/>
              <a:buChar char="§"/>
            </a:pPr>
            <a:r>
              <a:rPr lang="fr-FR" sz="2000" dirty="0"/>
              <a:t> Fréquence: </a:t>
            </a:r>
            <a:r>
              <a:rPr lang="fr-FR" sz="2000" dirty="0" smtClean="0"/>
              <a:t>mensuelle</a:t>
            </a:r>
            <a:endParaRPr lang="fr-FR" sz="2000" dirty="0"/>
          </a:p>
          <a:p>
            <a:endParaRPr lang="fr-FR" sz="2000" dirty="0"/>
          </a:p>
          <a:p>
            <a:pPr marL="285750" indent="-285750">
              <a:buFont typeface="Wingdings" panose="05000000000000000000" pitchFamily="2" charset="2"/>
              <a:buChar char="§"/>
            </a:pPr>
            <a:r>
              <a:rPr lang="fr-FR" sz="2000" dirty="0"/>
              <a:t> Inscription pour présenter via </a:t>
            </a:r>
            <a:r>
              <a:rPr lang="fr-FR" sz="2000" dirty="0" err="1"/>
              <a:t>framapad</a:t>
            </a:r>
            <a:r>
              <a:rPr lang="fr-FR" sz="2000" dirty="0"/>
              <a:t> début décembre auprès de l’enseignant</a:t>
            </a:r>
          </a:p>
          <a:p>
            <a:pPr marL="285750" indent="-285750">
              <a:buFont typeface="Wingdings" panose="05000000000000000000" pitchFamily="2" charset="2"/>
              <a:buChar char="§"/>
            </a:pPr>
            <a:endParaRPr lang="fr-FR" sz="2000" dirty="0"/>
          </a:p>
          <a:p>
            <a:pPr marL="285750" indent="-285750">
              <a:buFont typeface="Wingdings" panose="05000000000000000000" pitchFamily="2" charset="2"/>
              <a:buChar char="§"/>
            </a:pPr>
            <a:r>
              <a:rPr lang="fr-FR" sz="2000" dirty="0"/>
              <a:t>Un séminaire transdisciplinaire, validation de crédits obligatoire, dédiés principalement aux doctorants en 1</a:t>
            </a:r>
            <a:r>
              <a:rPr lang="fr-FR" sz="2000" baseline="30000" dirty="0"/>
              <a:t>re</a:t>
            </a:r>
            <a:r>
              <a:rPr lang="fr-FR" sz="2000" dirty="0"/>
              <a:t> et 2</a:t>
            </a:r>
            <a:r>
              <a:rPr lang="fr-FR" sz="2000" baseline="30000" dirty="0"/>
              <a:t>nde</a:t>
            </a:r>
            <a:r>
              <a:rPr lang="fr-FR" sz="2000" dirty="0"/>
              <a:t> année</a:t>
            </a:r>
          </a:p>
          <a:p>
            <a:pPr marL="285750" indent="-285750">
              <a:buFont typeface="Wingdings" panose="05000000000000000000" pitchFamily="2" charset="2"/>
              <a:buChar char="§"/>
            </a:pPr>
            <a:endParaRPr lang="fr-FR" sz="2000" dirty="0"/>
          </a:p>
          <a:p>
            <a:pPr marL="285750" indent="-285750">
              <a:buFont typeface="Wingdings" panose="05000000000000000000" pitchFamily="2" charset="2"/>
              <a:buChar char="§"/>
            </a:pPr>
            <a:r>
              <a:rPr lang="fr-FR" sz="2000" dirty="0"/>
              <a:t>Inscription préalable et validation présence via ADUM </a:t>
            </a:r>
          </a:p>
          <a:p>
            <a:pPr marL="285750" indent="-285750">
              <a:buFont typeface="Wingdings" panose="05000000000000000000" pitchFamily="2" charset="2"/>
              <a:buChar char="§"/>
            </a:pPr>
            <a:endParaRPr lang="fr-FR" sz="2000" dirty="0"/>
          </a:p>
          <a:p>
            <a:pPr marL="285750" indent="-285750">
              <a:buFont typeface="Wingdings" panose="05000000000000000000" pitchFamily="2" charset="2"/>
              <a:buChar char="§"/>
            </a:pPr>
            <a:endParaRPr lang="fr-FR" sz="2000" dirty="0"/>
          </a:p>
        </p:txBody>
      </p:sp>
    </p:spTree>
    <p:extLst>
      <p:ext uri="{BB962C8B-B14F-4D97-AF65-F5344CB8AC3E}">
        <p14:creationId xmlns:p14="http://schemas.microsoft.com/office/powerpoint/2010/main" val="46509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e 8"/>
          <p:cNvSpPr/>
          <p:nvPr/>
        </p:nvSpPr>
        <p:spPr>
          <a:xfrm>
            <a:off x="642217" y="227132"/>
            <a:ext cx="6402527"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SERVICE COMMUN DE DOCUMENTATION (SCD)</a:t>
            </a:r>
          </a:p>
        </p:txBody>
      </p:sp>
      <p:sp>
        <p:nvSpPr>
          <p:cNvPr id="2" name="Rectangle 1"/>
          <p:cNvSpPr/>
          <p:nvPr/>
        </p:nvSpPr>
        <p:spPr>
          <a:xfrm>
            <a:off x="642217" y="1325175"/>
            <a:ext cx="8372994" cy="1477328"/>
          </a:xfrm>
          <a:prstGeom prst="rect">
            <a:avLst/>
          </a:prstGeom>
        </p:spPr>
        <p:txBody>
          <a:bodyPr wrap="square">
            <a:spAutoFit/>
          </a:bodyPr>
          <a:lstStyle/>
          <a:p>
            <a:r>
              <a:rPr lang="fr-FR" b="1" dirty="0"/>
              <a:t>Le Service commun de la documentation de l’Université Paris Nanterre est composé : </a:t>
            </a:r>
          </a:p>
          <a:p>
            <a:endParaRPr lang="fr-FR" b="1" dirty="0"/>
          </a:p>
          <a:p>
            <a:pPr marL="285750" indent="-285750">
              <a:buFont typeface="Wingdings" panose="05000000000000000000" pitchFamily="2" charset="2"/>
              <a:buChar char="Ø"/>
            </a:pPr>
            <a:r>
              <a:rPr lang="fr-FR" dirty="0"/>
              <a:t>d’une très grande Bibliothèque Universitaire,</a:t>
            </a:r>
          </a:p>
          <a:p>
            <a:pPr marL="285750" indent="-285750">
              <a:buFont typeface="Wingdings" panose="05000000000000000000" pitchFamily="2" charset="2"/>
              <a:buChar char="Ø"/>
            </a:pPr>
            <a:r>
              <a:rPr lang="fr-FR" dirty="0"/>
              <a:t>de quatre bibliothèques intégrées,</a:t>
            </a:r>
          </a:p>
          <a:p>
            <a:pPr marL="285750" indent="-285750">
              <a:buFont typeface="Wingdings" panose="05000000000000000000" pitchFamily="2" charset="2"/>
              <a:buChar char="Ø"/>
            </a:pPr>
            <a:r>
              <a:rPr lang="fr-FR" dirty="0"/>
              <a:t>de dix bibliothèques associées.</a:t>
            </a:r>
          </a:p>
        </p:txBody>
      </p:sp>
      <p:grpSp>
        <p:nvGrpSpPr>
          <p:cNvPr id="4" name="Groupe 3"/>
          <p:cNvGrpSpPr/>
          <p:nvPr/>
        </p:nvGrpSpPr>
        <p:grpSpPr>
          <a:xfrm>
            <a:off x="642217" y="3296992"/>
            <a:ext cx="8836634" cy="3337839"/>
            <a:chOff x="642217" y="3296992"/>
            <a:chExt cx="7912100" cy="3337839"/>
          </a:xfrm>
        </p:grpSpPr>
        <p:sp>
          <p:nvSpPr>
            <p:cNvPr id="10" name="ZoneTexte 9"/>
            <p:cNvSpPr txBox="1"/>
            <p:nvPr/>
          </p:nvSpPr>
          <p:spPr>
            <a:xfrm>
              <a:off x="642217" y="3772509"/>
              <a:ext cx="7912100" cy="2862322"/>
            </a:xfrm>
            <a:prstGeom prst="rect">
              <a:avLst/>
            </a:prstGeom>
            <a:noFill/>
          </p:spPr>
          <p:txBody>
            <a:bodyPr wrap="square" rtlCol="0">
              <a:spAutoFit/>
            </a:bodyPr>
            <a:lstStyle/>
            <a:p>
              <a:pPr marL="285750" indent="-285750">
                <a:buFont typeface="Wingdings" panose="05000000000000000000" pitchFamily="2" charset="2"/>
                <a:buChar char="Ø"/>
              </a:pPr>
              <a:r>
                <a:rPr lang="fr-FR" dirty="0"/>
                <a:t>de consulter et emprunter des documents,</a:t>
              </a:r>
            </a:p>
            <a:p>
              <a:pPr marL="285750" indent="-285750">
                <a:buFont typeface="Wingdings" panose="05000000000000000000" pitchFamily="2" charset="2"/>
                <a:buChar char="Ø"/>
              </a:pPr>
              <a:r>
                <a:rPr lang="fr-FR" dirty="0"/>
                <a:t>Prêt interbibliothèques, </a:t>
              </a:r>
            </a:p>
            <a:p>
              <a:pPr marL="285750" indent="-285750">
                <a:buFont typeface="Wingdings" panose="05000000000000000000" pitchFamily="2" charset="2"/>
                <a:buChar char="Ø"/>
              </a:pPr>
              <a:r>
                <a:rPr lang="fr-FR" dirty="0"/>
                <a:t>de déposer sa thèse,</a:t>
              </a:r>
            </a:p>
            <a:p>
              <a:pPr marL="285750" indent="-285750">
                <a:buFont typeface="Wingdings" panose="05000000000000000000" pitchFamily="2" charset="2"/>
                <a:buChar char="Ø"/>
              </a:pPr>
              <a:r>
                <a:rPr lang="fr-FR" dirty="0"/>
                <a:t>de se perfectionner dans l’utilisation des ressources offertes par la bibliothèque.</a:t>
              </a:r>
            </a:p>
            <a:p>
              <a:pPr marL="540000" indent="-285750">
                <a:buFont typeface="Arial" panose="020B0604020202020204" pitchFamily="34" charset="0"/>
                <a:buChar char="•"/>
              </a:pPr>
              <a:r>
                <a:rPr lang="fr-FR" dirty="0"/>
                <a:t>Utiliser les ressources documentaires du SCD</a:t>
              </a:r>
            </a:p>
            <a:p>
              <a:pPr marL="540000" indent="-285750">
                <a:buFont typeface="Arial" panose="020B0604020202020204" pitchFamily="34" charset="0"/>
                <a:buChar char="•"/>
              </a:pPr>
              <a:r>
                <a:rPr lang="fr-FR" dirty="0"/>
                <a:t>Utiliser les logiciels de bureautique et les outils web</a:t>
              </a:r>
            </a:p>
            <a:p>
              <a:pPr marL="540000" indent="-285750">
                <a:buFont typeface="Arial" panose="020B0604020202020204" pitchFamily="34" charset="0"/>
                <a:buChar char="•"/>
              </a:pPr>
              <a:r>
                <a:rPr lang="fr-FR" dirty="0"/>
                <a:t>Bénéficier d'une aide personnalisée</a:t>
              </a:r>
            </a:p>
            <a:p>
              <a:pPr marL="540000" indent="-285750">
                <a:buFont typeface="Arial" panose="020B0604020202020204" pitchFamily="34" charset="0"/>
                <a:buChar char="•"/>
              </a:pPr>
              <a:endParaRPr lang="fr-FR" dirty="0"/>
            </a:p>
            <a:p>
              <a:pPr marL="540000" indent="-285750">
                <a:buFont typeface="Arial" panose="020B0604020202020204" pitchFamily="34" charset="0"/>
                <a:buChar char="•"/>
              </a:pPr>
              <a:endParaRPr lang="fr-FR" dirty="0"/>
            </a:p>
            <a:p>
              <a:pPr marL="2540250" lvl="5"/>
              <a:r>
                <a:rPr lang="fr-FR" b="1" dirty="0"/>
                <a:t>Site internet : </a:t>
              </a:r>
              <a:r>
                <a:rPr lang="fr-FR" b="1" dirty="0">
                  <a:hlinkClick r:id="rId2"/>
                </a:rPr>
                <a:t>http://scd.parisnanterre.fr/</a:t>
              </a:r>
              <a:endParaRPr lang="fr-FR" b="1" dirty="0"/>
            </a:p>
          </p:txBody>
        </p:sp>
        <p:sp>
          <p:nvSpPr>
            <p:cNvPr id="3" name="ZoneTexte 2"/>
            <p:cNvSpPr txBox="1"/>
            <p:nvPr/>
          </p:nvSpPr>
          <p:spPr>
            <a:xfrm>
              <a:off x="642217" y="3296992"/>
              <a:ext cx="4290391" cy="369332"/>
            </a:xfrm>
            <a:prstGeom prst="rect">
              <a:avLst/>
            </a:prstGeom>
            <a:noFill/>
          </p:spPr>
          <p:txBody>
            <a:bodyPr wrap="square" rtlCol="0">
              <a:spAutoFit/>
            </a:bodyPr>
            <a:lstStyle/>
            <a:p>
              <a:r>
                <a:rPr lang="fr-FR" b="1" dirty="0"/>
                <a:t>Le SCD permet :</a:t>
              </a:r>
            </a:p>
          </p:txBody>
        </p:sp>
      </p:grpSp>
    </p:spTree>
    <p:extLst>
      <p:ext uri="{BB962C8B-B14F-4D97-AF65-F5344CB8AC3E}">
        <p14:creationId xmlns:p14="http://schemas.microsoft.com/office/powerpoint/2010/main" val="177413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1">
  <a:themeElements>
    <a:clrScheme name="Personnalisé 1">
      <a:dk1>
        <a:sysClr val="windowText" lastClr="000000"/>
      </a:dk1>
      <a:lt1>
        <a:sysClr val="window" lastClr="FFFFFF"/>
      </a:lt1>
      <a:dk2>
        <a:srgbClr val="44546A"/>
      </a:dk2>
      <a:lt2>
        <a:srgbClr val="E7E6E6"/>
      </a:lt2>
      <a:accent1>
        <a:srgbClr val="A30020"/>
      </a:accent1>
      <a:accent2>
        <a:srgbClr val="D414AC"/>
      </a:accent2>
      <a:accent3>
        <a:srgbClr val="036DBB"/>
      </a:accent3>
      <a:accent4>
        <a:srgbClr val="90CF40"/>
      </a:accent4>
      <a:accent5>
        <a:srgbClr val="F75C19"/>
      </a:accent5>
      <a:accent6>
        <a:srgbClr val="662B95"/>
      </a:accent6>
      <a:hlink>
        <a:srgbClr val="0070C0"/>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1" id="{A2D5F274-D92A-491B-8E29-602251564770}" vid="{698DC597-463E-4ED1-B00A-BBF62754CD5C}"/>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1776</TotalTime>
  <Words>1486</Words>
  <Application>Microsoft Office PowerPoint</Application>
  <PresentationFormat>Grand écran</PresentationFormat>
  <Paragraphs>165</Paragraphs>
  <Slides>15</Slides>
  <Notes>0</Notes>
  <HiddenSlides>0</HiddenSlides>
  <MMClips>0</MMClips>
  <ScaleCrop>false</ScaleCrop>
  <HeadingPairs>
    <vt:vector size="6" baseType="variant">
      <vt:variant>
        <vt:lpstr>Polices utilisées</vt:lpstr>
      </vt:variant>
      <vt:variant>
        <vt:i4>10</vt:i4>
      </vt:variant>
      <vt:variant>
        <vt:lpstr>Thème</vt:lpstr>
      </vt:variant>
      <vt:variant>
        <vt:i4>5</vt:i4>
      </vt:variant>
      <vt:variant>
        <vt:lpstr>Titres des diapositives</vt:lpstr>
      </vt:variant>
      <vt:variant>
        <vt:i4>15</vt:i4>
      </vt:variant>
    </vt:vector>
  </HeadingPairs>
  <TitlesOfParts>
    <vt:vector size="30" baseType="lpstr">
      <vt:lpstr>Arial</vt:lpstr>
      <vt:lpstr>Averta</vt:lpstr>
      <vt:lpstr>Averta-Regular</vt:lpstr>
      <vt:lpstr>Calibri</vt:lpstr>
      <vt:lpstr>Calibri Light</vt:lpstr>
      <vt:lpstr>Helvetica Light</vt:lpstr>
      <vt:lpstr>Symbol</vt:lpstr>
      <vt:lpstr>Times New Roman</vt:lpstr>
      <vt:lpstr>Webdings</vt:lpstr>
      <vt:lpstr>Wingdings</vt:lpstr>
      <vt:lpstr>Thème1</vt:lpstr>
      <vt:lpstr>1_Thème Office</vt:lpstr>
      <vt:lpstr>2_Thème Office</vt:lpstr>
      <vt:lpstr>3_Thème Office</vt: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SEMINAIRE TRANSVERSAL DE L’ED 395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Berangere Pate</dc:creator>
  <cp:lastModifiedBy>Ozenne Elodie</cp:lastModifiedBy>
  <cp:revision>134</cp:revision>
  <cp:lastPrinted>2020-01-16T09:42:43Z</cp:lastPrinted>
  <dcterms:created xsi:type="dcterms:W3CDTF">2017-12-07T07:47:42Z</dcterms:created>
  <dcterms:modified xsi:type="dcterms:W3CDTF">2022-12-01T14:30:17Z</dcterms:modified>
</cp:coreProperties>
</file>